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64" r:id="rId3"/>
    <p:sldId id="263" r:id="rId4"/>
    <p:sldId id="265" r:id="rId5"/>
    <p:sldId id="266" r:id="rId6"/>
    <p:sldId id="267" r:id="rId7"/>
    <p:sldId id="280" r:id="rId8"/>
    <p:sldId id="281" r:id="rId9"/>
    <p:sldId id="268" r:id="rId10"/>
    <p:sldId id="270" r:id="rId11"/>
    <p:sldId id="271" r:id="rId12"/>
    <p:sldId id="272" r:id="rId13"/>
    <p:sldId id="274" r:id="rId14"/>
    <p:sldId id="275" r:id="rId15"/>
    <p:sldId id="276" r:id="rId16"/>
    <p:sldId id="277" r:id="rId17"/>
    <p:sldId id="278" r:id="rId18"/>
    <p:sldId id="279" r:id="rId1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5" autoAdjust="0"/>
    <p:restoredTop sz="94660"/>
  </p:normalViewPr>
  <p:slideViewPr>
    <p:cSldViewPr snapToGrid="0">
      <p:cViewPr>
        <p:scale>
          <a:sx n="66" d="100"/>
          <a:sy n="66" d="100"/>
        </p:scale>
        <p:origin x="1194" y="9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942416" y="2514601"/>
            <a:ext cx="6600451" cy="2262781"/>
          </a:xfrm>
        </p:spPr>
        <p:txBody>
          <a:bodyPr anchor="b">
            <a:normAutofit/>
          </a:bodyPr>
          <a:lstStyle>
            <a:lvl1pPr>
              <a:defRPr sz="5400"/>
            </a:lvl1pPr>
          </a:lstStyle>
          <a:p>
            <a:r>
              <a:rPr lang="ja-JP" altLang="en-US"/>
              <a:t>マスター タイトルの書式設定</a:t>
            </a:r>
            <a:endParaRPr lang="en-US" dirty="0"/>
          </a:p>
        </p:txBody>
      </p:sp>
      <p:sp>
        <p:nvSpPr>
          <p:cNvPr id="3" name="Subtitle 2"/>
          <p:cNvSpPr>
            <a:spLocks noGrp="1"/>
          </p:cNvSpPr>
          <p:nvPr>
            <p:ph type="subTitle" idx="1"/>
          </p:nvPr>
        </p:nvSpPr>
        <p:spPr>
          <a:xfrm>
            <a:off x="1942416" y="4777380"/>
            <a:ext cx="6600451"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EA63EC18-1636-43C0-B586-5C8DF40E49FD}" type="datetimeFigureOut">
              <a:rPr kumimoji="1" lang="ja-JP" altLang="en-US" smtClean="0"/>
              <a:t>2022/4/5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9" name="Freeform 8"/>
          <p:cNvSpPr/>
          <p:nvPr/>
        </p:nvSpPr>
        <p:spPr bwMode="auto">
          <a:xfrm>
            <a:off x="-31719" y="4321158"/>
            <a:ext cx="1395473" cy="781781"/>
          </a:xfrm>
          <a:custGeom>
            <a:avLst/>
            <a:gdLst/>
            <a:ahLst/>
            <a:cxnLst/>
            <a:rect l="l" t="t" r="r" b="b"/>
            <a:pathLst>
              <a:path w="8042" h="10000">
                <a:moveTo>
                  <a:pt x="5799" y="10000"/>
                </a:moveTo>
                <a:cubicBezTo>
                  <a:pt x="5880" y="10000"/>
                  <a:pt x="5934" y="9940"/>
                  <a:pt x="5961" y="9880"/>
                </a:cubicBezTo>
                <a:cubicBezTo>
                  <a:pt x="5961" y="9820"/>
                  <a:pt x="5988" y="9820"/>
                  <a:pt x="5988" y="9820"/>
                </a:cubicBezTo>
                <a:lnTo>
                  <a:pt x="8042" y="5260"/>
                </a:lnTo>
                <a:cubicBezTo>
                  <a:pt x="8096" y="5140"/>
                  <a:pt x="8096" y="4901"/>
                  <a:pt x="8042" y="4721"/>
                </a:cubicBezTo>
                <a:lnTo>
                  <a:pt x="5988" y="221"/>
                </a:lnTo>
                <a:cubicBezTo>
                  <a:pt x="5988" y="160"/>
                  <a:pt x="5961" y="160"/>
                  <a:pt x="5961" y="160"/>
                </a:cubicBezTo>
                <a:cubicBezTo>
                  <a:pt x="5934" y="101"/>
                  <a:pt x="5880" y="41"/>
                  <a:pt x="5799" y="41"/>
                </a:cubicBezTo>
                <a:lnTo>
                  <a:pt x="18" y="0"/>
                </a:lnTo>
                <a:cubicBezTo>
                  <a:pt x="12" y="3330"/>
                  <a:pt x="6" y="6661"/>
                  <a:pt x="0" y="9991"/>
                </a:cubicBezTo>
                <a:lnTo>
                  <a:pt x="5799" y="10000"/>
                </a:lnTo>
                <a:close/>
              </a:path>
            </a:pathLst>
          </a:custGeom>
          <a:solidFill>
            <a:schemeClr val="accent1"/>
          </a:solidFill>
          <a:ln>
            <a:noFill/>
          </a:ln>
        </p:spPr>
      </p:sp>
      <p:sp>
        <p:nvSpPr>
          <p:cNvPr id="6" name="Slide Number Placeholder 5"/>
          <p:cNvSpPr>
            <a:spLocks noGrp="1"/>
          </p:cNvSpPr>
          <p:nvPr>
            <p:ph type="sldNum" sz="quarter" idx="12"/>
          </p:nvPr>
        </p:nvSpPr>
        <p:spPr>
          <a:xfrm>
            <a:off x="423334" y="4529541"/>
            <a:ext cx="584978" cy="365125"/>
          </a:xfrm>
        </p:spPr>
        <p:txBody>
          <a:bodyPr/>
          <a:lstStyle/>
          <a:p>
            <a:fld id="{73B00166-E842-4728-9E71-BCDE1CFF751C}" type="slidenum">
              <a:rPr kumimoji="1" lang="ja-JP" altLang="en-US" smtClean="0"/>
              <a:t>‹#›</a:t>
            </a:fld>
            <a:endParaRPr kumimoji="1" lang="ja-JP" altLang="en-US"/>
          </a:p>
        </p:txBody>
      </p:sp>
    </p:spTree>
    <p:extLst>
      <p:ext uri="{BB962C8B-B14F-4D97-AF65-F5344CB8AC3E}">
        <p14:creationId xmlns:p14="http://schemas.microsoft.com/office/powerpoint/2010/main" val="21703328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タイトルとキャプション">
    <p:spTree>
      <p:nvGrpSpPr>
        <p:cNvPr id="1" name=""/>
        <p:cNvGrpSpPr/>
        <p:nvPr/>
      </p:nvGrpSpPr>
      <p:grpSpPr>
        <a:xfrm>
          <a:off x="0" y="0"/>
          <a:ext cx="0" cy="0"/>
          <a:chOff x="0" y="0"/>
          <a:chExt cx="0" cy="0"/>
        </a:xfrm>
      </p:grpSpPr>
      <p:sp>
        <p:nvSpPr>
          <p:cNvPr id="2" name="Title 1"/>
          <p:cNvSpPr>
            <a:spLocks noGrp="1"/>
          </p:cNvSpPr>
          <p:nvPr>
            <p:ph type="title"/>
          </p:nvPr>
        </p:nvSpPr>
        <p:spPr>
          <a:xfrm>
            <a:off x="1942415" y="609600"/>
            <a:ext cx="6591985" cy="3117040"/>
          </a:xfrm>
        </p:spPr>
        <p:txBody>
          <a:bodyPr anchor="ctr">
            <a:normAutofit/>
          </a:bodyPr>
          <a:lstStyle>
            <a:lvl1pPr algn="l">
              <a:defRPr sz="4800" b="0" cap="none"/>
            </a:lvl1pPr>
          </a:lstStyle>
          <a:p>
            <a:r>
              <a:rPr lang="ja-JP" altLang="en-US"/>
              <a:t>マスター タイトルの書式設定</a:t>
            </a:r>
            <a:endParaRPr lang="en-US" dirty="0"/>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EA63EC18-1636-43C0-B586-5C8DF40E49FD}" type="datetimeFigureOut">
              <a:rPr kumimoji="1" lang="ja-JP" altLang="en-US" smtClean="0"/>
              <a:t>2022/4/5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10"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73B00166-E842-4728-9E71-BCDE1CFF751C}" type="slidenum">
              <a:rPr kumimoji="1" lang="ja-JP" altLang="en-US" smtClean="0"/>
              <a:t>‹#›</a:t>
            </a:fld>
            <a:endParaRPr kumimoji="1" lang="ja-JP" altLang="en-US"/>
          </a:p>
        </p:txBody>
      </p:sp>
    </p:spTree>
    <p:extLst>
      <p:ext uri="{BB962C8B-B14F-4D97-AF65-F5344CB8AC3E}">
        <p14:creationId xmlns:p14="http://schemas.microsoft.com/office/powerpoint/2010/main" val="5785071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引用 (キャプション付き)">
    <p:spTree>
      <p:nvGrpSpPr>
        <p:cNvPr id="1" name=""/>
        <p:cNvGrpSpPr/>
        <p:nvPr/>
      </p:nvGrpSpPr>
      <p:grpSpPr>
        <a:xfrm>
          <a:off x="0" y="0"/>
          <a:ext cx="0" cy="0"/>
          <a:chOff x="0" y="0"/>
          <a:chExt cx="0" cy="0"/>
        </a:xfrm>
      </p:grpSpPr>
      <p:sp>
        <p:nvSpPr>
          <p:cNvPr id="2"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ja-JP" altLang="en-US"/>
              <a:t>マスター タイトルの書式設定</a:t>
            </a:r>
            <a:endParaRPr lang="en-US" dirty="0"/>
          </a:p>
        </p:txBody>
      </p:sp>
      <p:sp>
        <p:nvSpPr>
          <p:cNvPr id="13" name="Text Placeholder 9"/>
          <p:cNvSpPr>
            <a:spLocks noGrp="1"/>
          </p:cNvSpPr>
          <p:nvPr>
            <p:ph type="body" sz="quarter" idx="13"/>
          </p:nvPr>
        </p:nvSpPr>
        <p:spPr>
          <a:xfrm>
            <a:off x="2415972" y="3505200"/>
            <a:ext cx="5653888"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ja-JP" altLang="en-US"/>
              <a:t>マスター テキストの書式設定</a:t>
            </a:r>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EA63EC18-1636-43C0-B586-5C8DF40E49FD}" type="datetimeFigureOut">
              <a:rPr kumimoji="1" lang="ja-JP" altLang="en-US" smtClean="0"/>
              <a:t>2022/4/5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19"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73B00166-E842-4728-9E71-BCDE1CFF751C}" type="slidenum">
              <a:rPr kumimoji="1" lang="ja-JP" altLang="en-US" smtClean="0"/>
              <a:t>‹#›</a:t>
            </a:fld>
            <a:endParaRPr kumimoji="1" lang="ja-JP" altLang="en-US"/>
          </a:p>
        </p:txBody>
      </p:sp>
      <p:sp>
        <p:nvSpPr>
          <p:cNvPr id="14" name="TextBox 13"/>
          <p:cNvSpPr txBox="1"/>
          <p:nvPr/>
        </p:nvSpPr>
        <p:spPr>
          <a:xfrm>
            <a:off x="1808316" y="648005"/>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8169533" y="290530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4016073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名札">
    <p:spTree>
      <p:nvGrpSpPr>
        <p:cNvPr id="1" name=""/>
        <p:cNvGrpSpPr/>
        <p:nvPr/>
      </p:nvGrpSpPr>
      <p:grpSpPr>
        <a:xfrm>
          <a:off x="0" y="0"/>
          <a:ext cx="0" cy="0"/>
          <a:chOff x="0" y="0"/>
          <a:chExt cx="0" cy="0"/>
        </a:xfrm>
      </p:grpSpPr>
      <p:sp>
        <p:nvSpPr>
          <p:cNvPr id="2" name="Title 1"/>
          <p:cNvSpPr>
            <a:spLocks noGrp="1"/>
          </p:cNvSpPr>
          <p:nvPr>
            <p:ph type="title"/>
          </p:nvPr>
        </p:nvSpPr>
        <p:spPr>
          <a:xfrm>
            <a:off x="1942415" y="2438401"/>
            <a:ext cx="6591985" cy="2724845"/>
          </a:xfrm>
        </p:spPr>
        <p:txBody>
          <a:bodyPr anchor="b">
            <a:normAutofit/>
          </a:bodyPr>
          <a:lstStyle>
            <a:lvl1pPr algn="l">
              <a:defRPr sz="4800" b="0"/>
            </a:lvl1pPr>
          </a:lstStyle>
          <a:p>
            <a:r>
              <a:rPr lang="ja-JP" altLang="en-US"/>
              <a:t>マスター タイトルの書式設定</a:t>
            </a:r>
            <a:endParaRPr lang="en-US" dirty="0"/>
          </a:p>
        </p:txBody>
      </p:sp>
      <p:sp>
        <p:nvSpPr>
          <p:cNvPr id="4" name="Text Placeholder 3"/>
          <p:cNvSpPr>
            <a:spLocks noGrp="1"/>
          </p:cNvSpPr>
          <p:nvPr>
            <p:ph type="body" sz="half" idx="2"/>
          </p:nvPr>
        </p:nvSpPr>
        <p:spPr>
          <a:xfrm>
            <a:off x="1942415" y="5181600"/>
            <a:ext cx="6591985"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ja-JP" altLang="en-US"/>
              <a:t>マスター テキストの書式設定</a:t>
            </a:r>
          </a:p>
        </p:txBody>
      </p:sp>
      <p:sp>
        <p:nvSpPr>
          <p:cNvPr id="5" name="Date Placeholder 4"/>
          <p:cNvSpPr>
            <a:spLocks noGrp="1"/>
          </p:cNvSpPr>
          <p:nvPr>
            <p:ph type="dt" sz="half" idx="10"/>
          </p:nvPr>
        </p:nvSpPr>
        <p:spPr/>
        <p:txBody>
          <a:bodyPr/>
          <a:lstStyle/>
          <a:p>
            <a:fld id="{EA63EC18-1636-43C0-B586-5C8DF40E49FD}" type="datetimeFigureOut">
              <a:rPr kumimoji="1" lang="ja-JP" altLang="en-US" smtClean="0"/>
              <a:t>2022/4/5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11"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73B00166-E842-4728-9E71-BCDE1CFF751C}" type="slidenum">
              <a:rPr kumimoji="1" lang="ja-JP" altLang="en-US" smtClean="0"/>
              <a:t>‹#›</a:t>
            </a:fld>
            <a:endParaRPr kumimoji="1" lang="ja-JP" altLang="en-US"/>
          </a:p>
        </p:txBody>
      </p:sp>
    </p:spTree>
    <p:extLst>
      <p:ext uri="{BB962C8B-B14F-4D97-AF65-F5344CB8AC3E}">
        <p14:creationId xmlns:p14="http://schemas.microsoft.com/office/powerpoint/2010/main" val="33513729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引用付きの名札">
    <p:spTree>
      <p:nvGrpSpPr>
        <p:cNvPr id="1" name=""/>
        <p:cNvGrpSpPr/>
        <p:nvPr/>
      </p:nvGrpSpPr>
      <p:grpSpPr>
        <a:xfrm>
          <a:off x="0" y="0"/>
          <a:ext cx="0" cy="0"/>
          <a:chOff x="0" y="0"/>
          <a:chExt cx="0" cy="0"/>
        </a:xfrm>
      </p:grpSpPr>
      <p:sp>
        <p:nvSpPr>
          <p:cNvPr id="13"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ja-JP" altLang="en-US"/>
              <a:t>マスター タイトルの書式設定</a:t>
            </a:r>
            <a:endParaRPr lang="en-US" dirty="0"/>
          </a:p>
        </p:txBody>
      </p:sp>
      <p:sp>
        <p:nvSpPr>
          <p:cNvPr id="21" name="Text Placeholder 9"/>
          <p:cNvSpPr>
            <a:spLocks noGrp="1"/>
          </p:cNvSpPr>
          <p:nvPr>
            <p:ph type="body" sz="quarter" idx="13"/>
          </p:nvPr>
        </p:nvSpPr>
        <p:spPr>
          <a:xfrm>
            <a:off x="1942415" y="4343400"/>
            <a:ext cx="6688292"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ja-JP" altLang="en-US"/>
              <a:t>マスター テキストの書式設定</a:t>
            </a:r>
          </a:p>
        </p:txBody>
      </p:sp>
      <p:sp>
        <p:nvSpPr>
          <p:cNvPr id="4" name="Text Placeholder 3"/>
          <p:cNvSpPr>
            <a:spLocks noGrp="1"/>
          </p:cNvSpPr>
          <p:nvPr>
            <p:ph type="body" sz="half" idx="2"/>
          </p:nvPr>
        </p:nvSpPr>
        <p:spPr>
          <a:xfrm>
            <a:off x="1942415" y="5181600"/>
            <a:ext cx="6688292"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ja-JP" altLang="en-US"/>
              <a:t>マスター テキストの書式設定</a:t>
            </a:r>
          </a:p>
        </p:txBody>
      </p:sp>
      <p:sp>
        <p:nvSpPr>
          <p:cNvPr id="5" name="Date Placeholder 4"/>
          <p:cNvSpPr>
            <a:spLocks noGrp="1"/>
          </p:cNvSpPr>
          <p:nvPr>
            <p:ph type="dt" sz="half" idx="10"/>
          </p:nvPr>
        </p:nvSpPr>
        <p:spPr/>
        <p:txBody>
          <a:bodyPr/>
          <a:lstStyle/>
          <a:p>
            <a:fld id="{EA63EC18-1636-43C0-B586-5C8DF40E49FD}" type="datetimeFigureOut">
              <a:rPr kumimoji="1" lang="ja-JP" altLang="en-US" smtClean="0"/>
              <a:t>2022/4/5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2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73B00166-E842-4728-9E71-BCDE1CFF751C}" type="slidenum">
              <a:rPr kumimoji="1" lang="ja-JP" altLang="en-US" smtClean="0"/>
              <a:t>‹#›</a:t>
            </a:fld>
            <a:endParaRPr kumimoji="1" lang="ja-JP" altLang="en-US"/>
          </a:p>
        </p:txBody>
      </p:sp>
      <p:sp>
        <p:nvSpPr>
          <p:cNvPr id="11" name="TextBox 10"/>
          <p:cNvSpPr txBox="1"/>
          <p:nvPr/>
        </p:nvSpPr>
        <p:spPr>
          <a:xfrm>
            <a:off x="1808316" y="648005"/>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2" name="TextBox 11"/>
          <p:cNvSpPr txBox="1"/>
          <p:nvPr/>
        </p:nvSpPr>
        <p:spPr>
          <a:xfrm>
            <a:off x="8169533" y="290530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9094431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真または偽">
    <p:spTree>
      <p:nvGrpSpPr>
        <p:cNvPr id="1" name=""/>
        <p:cNvGrpSpPr/>
        <p:nvPr/>
      </p:nvGrpSpPr>
      <p:grpSpPr>
        <a:xfrm>
          <a:off x="0" y="0"/>
          <a:ext cx="0" cy="0"/>
          <a:chOff x="0" y="0"/>
          <a:chExt cx="0" cy="0"/>
        </a:xfrm>
      </p:grpSpPr>
      <p:sp>
        <p:nvSpPr>
          <p:cNvPr id="2" name="Title 1"/>
          <p:cNvSpPr>
            <a:spLocks noGrp="1"/>
          </p:cNvSpPr>
          <p:nvPr>
            <p:ph type="title"/>
          </p:nvPr>
        </p:nvSpPr>
        <p:spPr>
          <a:xfrm>
            <a:off x="1942416" y="627407"/>
            <a:ext cx="6591984" cy="2880020"/>
          </a:xfrm>
        </p:spPr>
        <p:txBody>
          <a:bodyPr anchor="ctr">
            <a:normAutofit/>
          </a:bodyPr>
          <a:lstStyle>
            <a:lvl1pPr algn="l">
              <a:defRPr sz="4800" b="0"/>
            </a:lvl1pPr>
          </a:lstStyle>
          <a:p>
            <a:r>
              <a:rPr lang="ja-JP" altLang="en-US"/>
              <a:t>マスター タイトルの書式設定</a:t>
            </a:r>
            <a:endParaRPr lang="en-US" dirty="0"/>
          </a:p>
        </p:txBody>
      </p:sp>
      <p:sp>
        <p:nvSpPr>
          <p:cNvPr id="21" name="Text Placeholder 9"/>
          <p:cNvSpPr>
            <a:spLocks noGrp="1"/>
          </p:cNvSpPr>
          <p:nvPr>
            <p:ph type="body" sz="quarter" idx="13"/>
          </p:nvPr>
        </p:nvSpPr>
        <p:spPr>
          <a:xfrm>
            <a:off x="1942415" y="4343400"/>
            <a:ext cx="6591985"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ja-JP" altLang="en-US"/>
              <a:t>マスター テキストの書式設定</a:t>
            </a:r>
          </a:p>
        </p:txBody>
      </p:sp>
      <p:sp>
        <p:nvSpPr>
          <p:cNvPr id="4" name="Text Placeholder 3"/>
          <p:cNvSpPr>
            <a:spLocks noGrp="1"/>
          </p:cNvSpPr>
          <p:nvPr>
            <p:ph type="body" sz="half" idx="2"/>
          </p:nvPr>
        </p:nvSpPr>
        <p:spPr>
          <a:xfrm>
            <a:off x="1942415" y="5181600"/>
            <a:ext cx="6591985"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ja-JP" altLang="en-US"/>
              <a:t>マスター テキストの書式設定</a:t>
            </a:r>
          </a:p>
        </p:txBody>
      </p:sp>
      <p:sp>
        <p:nvSpPr>
          <p:cNvPr id="5" name="Date Placeholder 4"/>
          <p:cNvSpPr>
            <a:spLocks noGrp="1"/>
          </p:cNvSpPr>
          <p:nvPr>
            <p:ph type="dt" sz="half" idx="10"/>
          </p:nvPr>
        </p:nvSpPr>
        <p:spPr/>
        <p:txBody>
          <a:bodyPr/>
          <a:lstStyle/>
          <a:p>
            <a:fld id="{EA63EC18-1636-43C0-B586-5C8DF40E49FD}" type="datetimeFigureOut">
              <a:rPr kumimoji="1" lang="ja-JP" altLang="en-US" smtClean="0"/>
              <a:t>2022/4/5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1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73B00166-E842-4728-9E71-BCDE1CFF751C}" type="slidenum">
              <a:rPr kumimoji="1" lang="ja-JP" altLang="en-US" smtClean="0"/>
              <a:t>‹#›</a:t>
            </a:fld>
            <a:endParaRPr kumimoji="1" lang="ja-JP" altLang="en-US"/>
          </a:p>
        </p:txBody>
      </p:sp>
    </p:spTree>
    <p:extLst>
      <p:ext uri="{BB962C8B-B14F-4D97-AF65-F5344CB8AC3E}">
        <p14:creationId xmlns:p14="http://schemas.microsoft.com/office/powerpoint/2010/main" val="25834549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ncho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EA63EC18-1636-43C0-B586-5C8DF40E49FD}" type="datetimeFigureOut">
              <a:rPr kumimoji="1" lang="ja-JP" altLang="en-US" smtClean="0"/>
              <a:t>2022/4/5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73B00166-E842-4728-9E71-BCDE1CFF751C}" type="slidenum">
              <a:rPr kumimoji="1" lang="ja-JP" altLang="en-US" smtClean="0"/>
              <a:t>‹#›</a:t>
            </a:fld>
            <a:endParaRPr kumimoji="1" lang="ja-JP" altLang="en-US"/>
          </a:p>
        </p:txBody>
      </p:sp>
    </p:spTree>
    <p:extLst>
      <p:ext uri="{BB962C8B-B14F-4D97-AF65-F5344CB8AC3E}">
        <p14:creationId xmlns:p14="http://schemas.microsoft.com/office/powerpoint/2010/main" val="19403157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78535" y="627406"/>
            <a:ext cx="1656132" cy="5283817"/>
          </a:xfrm>
        </p:spPr>
        <p:txBody>
          <a:bodyPr vert="eaVert" anchor="ctr"/>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1942416" y="627406"/>
            <a:ext cx="4716348" cy="5283817"/>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EA63EC18-1636-43C0-B586-5C8DF40E49FD}" type="datetimeFigureOut">
              <a:rPr kumimoji="1" lang="ja-JP" altLang="en-US" smtClean="0"/>
              <a:t>2022/4/5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73B00166-E842-4728-9E71-BCDE1CFF751C}" type="slidenum">
              <a:rPr kumimoji="1" lang="ja-JP" altLang="en-US" smtClean="0"/>
              <a:t>‹#›</a:t>
            </a:fld>
            <a:endParaRPr kumimoji="1" lang="ja-JP" altLang="en-US"/>
          </a:p>
        </p:txBody>
      </p:sp>
    </p:spTree>
    <p:extLst>
      <p:ext uri="{BB962C8B-B14F-4D97-AF65-F5344CB8AC3E}">
        <p14:creationId xmlns:p14="http://schemas.microsoft.com/office/powerpoint/2010/main" val="17472779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1945201" y="624110"/>
            <a:ext cx="6589199" cy="1280890"/>
          </a:xfrm>
        </p:spPr>
        <p:txBody>
          <a:bodyPr/>
          <a:lstStyle/>
          <a:p>
            <a:r>
              <a:rPr lang="ja-JP" altLang="en-US"/>
              <a:t>マスター タイトルの書式設定</a:t>
            </a:r>
            <a:endParaRPr lang="en-US" dirty="0"/>
          </a:p>
        </p:txBody>
      </p:sp>
      <p:sp>
        <p:nvSpPr>
          <p:cNvPr id="3" name="Content Placeholder 2"/>
          <p:cNvSpPr>
            <a:spLocks noGrp="1"/>
          </p:cNvSpPr>
          <p:nvPr>
            <p:ph idx="1"/>
          </p:nvPr>
        </p:nvSpPr>
        <p:spPr>
          <a:xfrm>
            <a:off x="1942415" y="2133600"/>
            <a:ext cx="6591985" cy="3777622"/>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EA63EC18-1636-43C0-B586-5C8DF40E49FD}" type="datetimeFigureOut">
              <a:rPr kumimoji="1" lang="ja-JP" altLang="en-US" smtClean="0"/>
              <a:t>2022/4/5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73B00166-E842-4728-9E71-BCDE1CFF751C}" type="slidenum">
              <a:rPr kumimoji="1" lang="ja-JP" altLang="en-US" smtClean="0"/>
              <a:t>‹#›</a:t>
            </a:fld>
            <a:endParaRPr kumimoji="1" lang="ja-JP" altLang="en-US"/>
          </a:p>
        </p:txBody>
      </p:sp>
    </p:spTree>
    <p:extLst>
      <p:ext uri="{BB962C8B-B14F-4D97-AF65-F5344CB8AC3E}">
        <p14:creationId xmlns:p14="http://schemas.microsoft.com/office/powerpoint/2010/main" val="36938300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1942415" y="2074562"/>
            <a:ext cx="6591985" cy="1468800"/>
          </a:xfrm>
        </p:spPr>
        <p:txBody>
          <a:bodyPr anchor="b"/>
          <a:lstStyle>
            <a:lvl1pPr algn="l">
              <a:defRPr sz="4000" b="0" cap="none"/>
            </a:lvl1pPr>
          </a:lstStyle>
          <a:p>
            <a:r>
              <a:rPr lang="ja-JP" altLang="en-US"/>
              <a:t>マスター タイトルの書式設定</a:t>
            </a:r>
            <a:endParaRPr lang="en-US" dirty="0"/>
          </a:p>
        </p:txBody>
      </p:sp>
      <p:sp>
        <p:nvSpPr>
          <p:cNvPr id="3" name="Text Placeholder 2"/>
          <p:cNvSpPr>
            <a:spLocks noGrp="1"/>
          </p:cNvSpPr>
          <p:nvPr>
            <p:ph type="body" idx="1"/>
          </p:nvPr>
        </p:nvSpPr>
        <p:spPr>
          <a:xfrm>
            <a:off x="1942415" y="3581400"/>
            <a:ext cx="6591985"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EA63EC18-1636-43C0-B586-5C8DF40E49FD}" type="datetimeFigureOut">
              <a:rPr kumimoji="1" lang="ja-JP" altLang="en-US" smtClean="0"/>
              <a:t>2022/4/5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11"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73B00166-E842-4728-9E71-BCDE1CFF751C}" type="slidenum">
              <a:rPr kumimoji="1" lang="ja-JP" altLang="en-US" smtClean="0"/>
              <a:t>‹#›</a:t>
            </a:fld>
            <a:endParaRPr kumimoji="1" lang="ja-JP" altLang="en-US"/>
          </a:p>
        </p:txBody>
      </p:sp>
    </p:spTree>
    <p:extLst>
      <p:ext uri="{BB962C8B-B14F-4D97-AF65-F5344CB8AC3E}">
        <p14:creationId xmlns:p14="http://schemas.microsoft.com/office/powerpoint/2010/main" val="2890160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1942416" y="2136706"/>
            <a:ext cx="3197531" cy="3767397"/>
          </a:xfr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337307" y="2136706"/>
            <a:ext cx="3197093" cy="3767397"/>
          </a:xfr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EA63EC18-1636-43C0-B586-5C8DF40E49FD}" type="datetimeFigureOut">
              <a:rPr kumimoji="1" lang="ja-JP" altLang="en-US" smtClean="0"/>
              <a:t>2022/4/5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9"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0" name="Slide Number Placeholder 5"/>
          <p:cNvSpPr>
            <a:spLocks noGrp="1"/>
          </p:cNvSpPr>
          <p:nvPr>
            <p:ph type="sldNum" sz="quarter" idx="12"/>
          </p:nvPr>
        </p:nvSpPr>
        <p:spPr>
          <a:xfrm>
            <a:off x="511228" y="787783"/>
            <a:ext cx="584978" cy="365125"/>
          </a:xfrm>
        </p:spPr>
        <p:txBody>
          <a:bodyPr/>
          <a:lstStyle/>
          <a:p>
            <a:fld id="{73B00166-E842-4728-9E71-BCDE1CFF751C}" type="slidenum">
              <a:rPr kumimoji="1" lang="ja-JP" altLang="en-US" smtClean="0"/>
              <a:t>‹#›</a:t>
            </a:fld>
            <a:endParaRPr kumimoji="1" lang="ja-JP" altLang="en-US"/>
          </a:p>
        </p:txBody>
      </p:sp>
    </p:spTree>
    <p:extLst>
      <p:ext uri="{BB962C8B-B14F-4D97-AF65-F5344CB8AC3E}">
        <p14:creationId xmlns:p14="http://schemas.microsoft.com/office/powerpoint/2010/main" val="15190082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2265352" y="2226626"/>
            <a:ext cx="28745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1942415" y="2802888"/>
            <a:ext cx="3197532" cy="3105703"/>
          </a:xfr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656154" y="2223398"/>
            <a:ext cx="2873239"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5333715" y="2799660"/>
            <a:ext cx="3195680" cy="3105703"/>
          </a:xfr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EA63EC18-1636-43C0-B586-5C8DF40E49FD}" type="datetimeFigureOut">
              <a:rPr kumimoji="1" lang="ja-JP" altLang="en-US" smtClean="0"/>
              <a:t>2022/4/5</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11"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2" name="Slide Number Placeholder 5"/>
          <p:cNvSpPr>
            <a:spLocks noGrp="1"/>
          </p:cNvSpPr>
          <p:nvPr>
            <p:ph type="sldNum" sz="quarter" idx="12"/>
          </p:nvPr>
        </p:nvSpPr>
        <p:spPr>
          <a:xfrm>
            <a:off x="511228" y="787783"/>
            <a:ext cx="584978" cy="365125"/>
          </a:xfrm>
        </p:spPr>
        <p:txBody>
          <a:bodyPr/>
          <a:lstStyle/>
          <a:p>
            <a:fld id="{73B00166-E842-4728-9E71-BCDE1CFF751C}" type="slidenum">
              <a:rPr kumimoji="1" lang="ja-JP" altLang="en-US" smtClean="0"/>
              <a:t>‹#›</a:t>
            </a:fld>
            <a:endParaRPr kumimoji="1" lang="ja-JP" altLang="en-US"/>
          </a:p>
        </p:txBody>
      </p:sp>
    </p:spTree>
    <p:extLst>
      <p:ext uri="{BB962C8B-B14F-4D97-AF65-F5344CB8AC3E}">
        <p14:creationId xmlns:p14="http://schemas.microsoft.com/office/powerpoint/2010/main" val="23938643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a:xfrm>
            <a:off x="1945200" y="624110"/>
            <a:ext cx="6589200" cy="1280890"/>
          </a:xfrm>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EA63EC18-1636-43C0-B586-5C8DF40E49FD}" type="datetimeFigureOut">
              <a:rPr kumimoji="1" lang="ja-JP" altLang="en-US" smtClean="0"/>
              <a:t>2022/4/5</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8"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73B00166-E842-4728-9E71-BCDE1CFF751C}" type="slidenum">
              <a:rPr kumimoji="1" lang="ja-JP" altLang="en-US" smtClean="0"/>
              <a:t>‹#›</a:t>
            </a:fld>
            <a:endParaRPr kumimoji="1" lang="ja-JP" altLang="en-US"/>
          </a:p>
        </p:txBody>
      </p:sp>
    </p:spTree>
    <p:extLst>
      <p:ext uri="{BB962C8B-B14F-4D97-AF65-F5344CB8AC3E}">
        <p14:creationId xmlns:p14="http://schemas.microsoft.com/office/powerpoint/2010/main" val="31748886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A63EC18-1636-43C0-B586-5C8DF40E49FD}" type="datetimeFigureOut">
              <a:rPr kumimoji="1" lang="ja-JP" altLang="en-US" smtClean="0"/>
              <a:t>2022/4/5</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6"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73B00166-E842-4728-9E71-BCDE1CFF751C}" type="slidenum">
              <a:rPr kumimoji="1" lang="ja-JP" altLang="en-US" smtClean="0"/>
              <a:t>‹#›</a:t>
            </a:fld>
            <a:endParaRPr kumimoji="1" lang="ja-JP" altLang="en-US"/>
          </a:p>
        </p:txBody>
      </p:sp>
    </p:spTree>
    <p:extLst>
      <p:ext uri="{BB962C8B-B14F-4D97-AF65-F5344CB8AC3E}">
        <p14:creationId xmlns:p14="http://schemas.microsoft.com/office/powerpoint/2010/main" val="13997507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1942415" y="446088"/>
            <a:ext cx="2629584" cy="976312"/>
          </a:xfrm>
        </p:spPr>
        <p:txBody>
          <a:bodyPr anchor="b"/>
          <a:lstStyle>
            <a:lvl1pPr algn="l">
              <a:defRPr sz="2000" b="0"/>
            </a:lvl1pPr>
          </a:lstStyle>
          <a:p>
            <a:r>
              <a:rPr lang="ja-JP" altLang="en-US"/>
              <a:t>マスター タイトルの書式設定</a:t>
            </a:r>
            <a:endParaRPr lang="en-US" dirty="0"/>
          </a:p>
        </p:txBody>
      </p:sp>
      <p:sp>
        <p:nvSpPr>
          <p:cNvPr id="3" name="Content Placeholder 2"/>
          <p:cNvSpPr>
            <a:spLocks noGrp="1"/>
          </p:cNvSpPr>
          <p:nvPr>
            <p:ph idx="1"/>
          </p:nvPr>
        </p:nvSpPr>
        <p:spPr>
          <a:xfrm>
            <a:off x="4743494" y="446089"/>
            <a:ext cx="3790906" cy="5414963"/>
          </a:xfrm>
        </p:spPr>
        <p:txBody>
          <a:bodyPr anchor="ct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1942415" y="1598613"/>
            <a:ext cx="2629584"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EA63EC18-1636-43C0-B586-5C8DF40E49FD}" type="datetimeFigureOut">
              <a:rPr kumimoji="1" lang="ja-JP" altLang="en-US" smtClean="0"/>
              <a:t>2022/4/5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73B00166-E842-4728-9E71-BCDE1CFF751C}" type="slidenum">
              <a:rPr kumimoji="1" lang="ja-JP" altLang="en-US" smtClean="0"/>
              <a:t>‹#›</a:t>
            </a:fld>
            <a:endParaRPr kumimoji="1" lang="ja-JP" altLang="en-US"/>
          </a:p>
        </p:txBody>
      </p:sp>
    </p:spTree>
    <p:extLst>
      <p:ext uri="{BB962C8B-B14F-4D97-AF65-F5344CB8AC3E}">
        <p14:creationId xmlns:p14="http://schemas.microsoft.com/office/powerpoint/2010/main" val="5881178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1942415" y="4800600"/>
            <a:ext cx="6591985" cy="566738"/>
          </a:xfrm>
        </p:spPr>
        <p:txBody>
          <a:bodyPr anchor="b">
            <a:normAutofit/>
          </a:bodyPr>
          <a:lstStyle>
            <a:lvl1pPr algn="l">
              <a:defRPr sz="2400" b="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1942415" y="634965"/>
            <a:ext cx="6591985"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1942415" y="5367338"/>
            <a:ext cx="6591985"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EA63EC18-1636-43C0-B586-5C8DF40E49FD}" type="datetimeFigureOut">
              <a:rPr kumimoji="1" lang="ja-JP" altLang="en-US" smtClean="0"/>
              <a:t>2022/4/5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1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73B00166-E842-4728-9E71-BCDE1CFF751C}" type="slidenum">
              <a:rPr kumimoji="1" lang="ja-JP" altLang="en-US" smtClean="0"/>
              <a:t>‹#›</a:t>
            </a:fld>
            <a:endParaRPr kumimoji="1" lang="ja-JP" altLang="en-US"/>
          </a:p>
        </p:txBody>
      </p:sp>
    </p:spTree>
    <p:extLst>
      <p:ext uri="{BB962C8B-B14F-4D97-AF65-F5344CB8AC3E}">
        <p14:creationId xmlns:p14="http://schemas.microsoft.com/office/powerpoint/2010/main" val="3060274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36" name="Group 35"/>
          <p:cNvGrpSpPr/>
          <p:nvPr/>
        </p:nvGrpSpPr>
        <p:grpSpPr>
          <a:xfrm>
            <a:off x="1" y="228600"/>
            <a:ext cx="1981200" cy="6638628"/>
            <a:chOff x="2487613" y="285750"/>
            <a:chExt cx="2428875" cy="5654676"/>
          </a:xfrm>
        </p:grpSpPr>
        <p:sp>
          <p:nvSpPr>
            <p:cNvPr id="37"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38"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39"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40"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41"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42"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43"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44"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45"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46"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47"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48"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49" name="Group 48"/>
          <p:cNvGrpSpPr/>
          <p:nvPr/>
        </p:nvGrpSpPr>
        <p:grpSpPr>
          <a:xfrm>
            <a:off x="20421" y="285"/>
            <a:ext cx="1952272" cy="6852968"/>
            <a:chOff x="6627813" y="195717"/>
            <a:chExt cx="1952625" cy="5678034"/>
          </a:xfrm>
        </p:grpSpPr>
        <p:sp>
          <p:nvSpPr>
            <p:cNvPr id="50" name="Freeform 27"/>
            <p:cNvSpPr/>
            <p:nvPr/>
          </p:nvSpPr>
          <p:spPr bwMode="auto">
            <a:xfrm>
              <a:off x="6627813" y="195717"/>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51"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52"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53"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54"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55"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56"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57"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58"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59"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60"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61"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62" name="Rectangle 61"/>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1945200" y="624110"/>
            <a:ext cx="6589200" cy="1280890"/>
          </a:xfrm>
          <a:prstGeom prst="rect">
            <a:avLst/>
          </a:prstGeom>
        </p:spPr>
        <p:txBody>
          <a:bodyPr vert="horz" lIns="91440" tIns="45720" rIns="91440" bIns="45720" rtlCol="0" anchor="t">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1942415" y="2133600"/>
            <a:ext cx="6591985" cy="3886200"/>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7772400" y="6135089"/>
            <a:ext cx="766380" cy="370171"/>
          </a:xfrm>
          <a:prstGeom prst="rect">
            <a:avLst/>
          </a:prstGeom>
        </p:spPr>
        <p:txBody>
          <a:bodyPr vert="horz" lIns="91440" tIns="45720" rIns="91440" bIns="45720" rtlCol="0" anchor="ctr"/>
          <a:lstStyle>
            <a:lvl1pPr algn="r">
              <a:defRPr sz="900">
                <a:solidFill>
                  <a:schemeClr val="tx1">
                    <a:tint val="75000"/>
                  </a:schemeClr>
                </a:solidFill>
              </a:defRPr>
            </a:lvl1pPr>
          </a:lstStyle>
          <a:p>
            <a:fld id="{EA63EC18-1636-43C0-B586-5C8DF40E49FD}" type="datetimeFigureOut">
              <a:rPr kumimoji="1" lang="ja-JP" altLang="en-US" smtClean="0"/>
              <a:t>2022/4/5</a:t>
            </a:fld>
            <a:endParaRPr kumimoji="1" lang="ja-JP" altLang="en-US"/>
          </a:p>
        </p:txBody>
      </p:sp>
      <p:sp>
        <p:nvSpPr>
          <p:cNvPr id="5" name="Footer Placeholder 4"/>
          <p:cNvSpPr>
            <a:spLocks noGrp="1"/>
          </p:cNvSpPr>
          <p:nvPr>
            <p:ph type="ftr" sz="quarter" idx="3"/>
          </p:nvPr>
        </p:nvSpPr>
        <p:spPr>
          <a:xfrm>
            <a:off x="1942415" y="6135809"/>
            <a:ext cx="5716488"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bwMode="gray">
          <a:xfrm>
            <a:off x="511228" y="787783"/>
            <a:ext cx="584978" cy="365125"/>
          </a:xfrm>
          <a:prstGeom prst="rect">
            <a:avLst/>
          </a:prstGeom>
        </p:spPr>
        <p:txBody>
          <a:bodyPr vert="horz" lIns="91440" tIns="45720" rIns="91440" bIns="45720" rtlCol="0" anchor="ctr"/>
          <a:lstStyle>
            <a:lvl1pPr algn="r">
              <a:defRPr sz="2000">
                <a:solidFill>
                  <a:srgbClr val="FEFFFF"/>
                </a:solidFill>
              </a:defRPr>
            </a:lvl1pPr>
          </a:lstStyle>
          <a:p>
            <a:fld id="{73B00166-E842-4728-9E71-BCDE1CFF751C}" type="slidenum">
              <a:rPr kumimoji="1" lang="ja-JP" altLang="en-US" smtClean="0"/>
              <a:t>‹#›</a:t>
            </a:fld>
            <a:endParaRPr kumimoji="1" lang="ja-JP" altLang="en-US"/>
          </a:p>
        </p:txBody>
      </p:sp>
    </p:spTree>
    <p:extLst>
      <p:ext uri="{BB962C8B-B14F-4D97-AF65-F5344CB8AC3E}">
        <p14:creationId xmlns:p14="http://schemas.microsoft.com/office/powerpoint/2010/main" val="54531463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Lst>
  <p:txStyles>
    <p:titleStyle>
      <a:lvl1pPr algn="l" defTabSz="457200" rtl="0" eaLnBrk="1" latinLnBrk="0" hangingPunct="1">
        <a:spcBef>
          <a:spcPct val="0"/>
        </a:spcBef>
        <a:buNone/>
        <a:defRPr kumimoji="1" sz="3600" kern="1200">
          <a:solidFill>
            <a:schemeClr val="tx1">
              <a:lumMod val="85000"/>
              <a:lumOff val="15000"/>
            </a:schemeClr>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kumimoji="1"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kumimoji="1"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kumimoji="1"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6.xml"/><Relationship Id="rId6" Type="http://schemas.openxmlformats.org/officeDocument/2006/relationships/image" Target="../media/image21.JPG"/><Relationship Id="rId5" Type="http://schemas.openxmlformats.org/officeDocument/2006/relationships/image" Target="../media/image20.JPG"/><Relationship Id="rId4" Type="http://schemas.openxmlformats.org/officeDocument/2006/relationships/image" Target="../media/image19.JPG"/></Relationships>
</file>

<file path=ppt/slides/_rels/slide1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6.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jpg"/></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6.xml"/><Relationship Id="rId5" Type="http://schemas.openxmlformats.org/officeDocument/2006/relationships/image" Target="../media/image9.jpg"/><Relationship Id="rId4" Type="http://schemas.openxmlformats.org/officeDocument/2006/relationships/image" Target="../media/image8.jpg"/></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2.emf"/><Relationship Id="rId7" Type="http://schemas.openxmlformats.org/officeDocument/2006/relationships/image" Target="../media/image16.emf"/><Relationship Id="rId2" Type="http://schemas.openxmlformats.org/officeDocument/2006/relationships/image" Target="../media/image11.emf"/><Relationship Id="rId1" Type="http://schemas.openxmlformats.org/officeDocument/2006/relationships/slideLayout" Target="../slideLayouts/slideLayout6.xml"/><Relationship Id="rId6" Type="http://schemas.openxmlformats.org/officeDocument/2006/relationships/image" Target="../media/image15.emf"/><Relationship Id="rId5" Type="http://schemas.openxmlformats.org/officeDocument/2006/relationships/image" Target="../media/image14.emf"/><Relationship Id="rId4" Type="http://schemas.openxmlformats.org/officeDocument/2006/relationships/image" Target="../media/image13.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D038CD8-C42C-4664-B86A-3233FF65743B}"/>
              </a:ext>
            </a:extLst>
          </p:cNvPr>
          <p:cNvSpPr>
            <a:spLocks noGrp="1"/>
          </p:cNvSpPr>
          <p:nvPr>
            <p:ph type="title"/>
          </p:nvPr>
        </p:nvSpPr>
        <p:spPr>
          <a:xfrm>
            <a:off x="1740664" y="1478351"/>
            <a:ext cx="6589199" cy="2901143"/>
          </a:xfrm>
        </p:spPr>
        <p:txBody>
          <a:bodyPr>
            <a:normAutofit/>
          </a:bodyPr>
          <a:lstStyle/>
          <a:p>
            <a:pPr algn="ctr">
              <a:lnSpc>
                <a:spcPct val="150000"/>
              </a:lnSpc>
            </a:pPr>
            <a:r>
              <a:rPr kumimoji="1" lang="ja-JP" altLang="en-US" sz="4000" dirty="0"/>
              <a:t>ジャスト</a:t>
            </a:r>
            <a:br>
              <a:rPr kumimoji="1" lang="en-US" altLang="ja-JP" sz="4000" dirty="0"/>
            </a:br>
            <a:r>
              <a:rPr kumimoji="1" lang="ja-JP" altLang="en-US" sz="4000" dirty="0"/>
              <a:t>外壁タイル打診調査方法</a:t>
            </a:r>
            <a:br>
              <a:rPr kumimoji="1" lang="en-US" altLang="ja-JP" sz="4000" dirty="0"/>
            </a:br>
            <a:r>
              <a:rPr kumimoji="1" lang="ja-JP" altLang="en-US" sz="4000" dirty="0"/>
              <a:t>確立・検証</a:t>
            </a:r>
          </a:p>
        </p:txBody>
      </p:sp>
      <p:sp>
        <p:nvSpPr>
          <p:cNvPr id="3" name="字幕 2">
            <a:extLst>
              <a:ext uri="{FF2B5EF4-FFF2-40B4-BE49-F238E27FC236}">
                <a16:creationId xmlns:a16="http://schemas.microsoft.com/office/drawing/2014/main" id="{74A202F1-6BBD-4BA6-8735-FAB12CAEE371}"/>
              </a:ext>
            </a:extLst>
          </p:cNvPr>
          <p:cNvSpPr>
            <a:spLocks noGrp="1"/>
          </p:cNvSpPr>
          <p:nvPr>
            <p:ph idx="1"/>
          </p:nvPr>
        </p:nvSpPr>
        <p:spPr>
          <a:xfrm>
            <a:off x="1740664" y="5061432"/>
            <a:ext cx="6591985" cy="822010"/>
          </a:xfrm>
        </p:spPr>
        <p:txBody>
          <a:bodyPr>
            <a:normAutofit/>
          </a:bodyPr>
          <a:lstStyle/>
          <a:p>
            <a:pPr marL="0" indent="0" algn="ctr">
              <a:buNone/>
            </a:pPr>
            <a:r>
              <a:rPr kumimoji="1" lang="ja-JP" altLang="en-US" sz="3200" dirty="0"/>
              <a:t>動画</a:t>
            </a:r>
            <a:r>
              <a:rPr kumimoji="1" lang="en-US" altLang="ja-JP" sz="3200" dirty="0" err="1"/>
              <a:t>Pj</a:t>
            </a:r>
            <a:r>
              <a:rPr kumimoji="1" lang="ja-JP" altLang="en-US" sz="3200" dirty="0"/>
              <a:t>　</a:t>
            </a:r>
            <a:r>
              <a:rPr kumimoji="1" lang="en-US" altLang="ja-JP" sz="3200" dirty="0"/>
              <a:t>2022.4.15</a:t>
            </a:r>
            <a:endParaRPr kumimoji="1" lang="ja-JP" altLang="en-US" sz="3200" dirty="0"/>
          </a:p>
        </p:txBody>
      </p:sp>
    </p:spTree>
    <p:extLst>
      <p:ext uri="{BB962C8B-B14F-4D97-AF65-F5344CB8AC3E}">
        <p14:creationId xmlns:p14="http://schemas.microsoft.com/office/powerpoint/2010/main" val="6612949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F1803F8-4ADE-4447-A00E-D5722AD69854}"/>
              </a:ext>
            </a:extLst>
          </p:cNvPr>
          <p:cNvSpPr>
            <a:spLocks noGrp="1"/>
          </p:cNvSpPr>
          <p:nvPr>
            <p:ph type="title"/>
          </p:nvPr>
        </p:nvSpPr>
        <p:spPr>
          <a:xfrm>
            <a:off x="1945200" y="624110"/>
            <a:ext cx="6589200" cy="727612"/>
          </a:xfrm>
        </p:spPr>
        <p:txBody>
          <a:bodyPr/>
          <a:lstStyle/>
          <a:p>
            <a:r>
              <a:rPr kumimoji="1" lang="ja-JP" altLang="en-US" dirty="0"/>
              <a:t>打診調査を行うための仮設</a:t>
            </a:r>
          </a:p>
        </p:txBody>
      </p:sp>
      <p:pic>
        <p:nvPicPr>
          <p:cNvPr id="4" name="図 3" descr="建物, 男, 雪, 立つ が含まれている画像&#10;&#10;自動的に生成された説明">
            <a:extLst>
              <a:ext uri="{FF2B5EF4-FFF2-40B4-BE49-F238E27FC236}">
                <a16:creationId xmlns:a16="http://schemas.microsoft.com/office/drawing/2014/main" id="{05734C5D-3FA9-4C02-B611-33416A05D1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13302" y="1592623"/>
            <a:ext cx="2560320" cy="1920240"/>
          </a:xfrm>
          <a:prstGeom prst="rect">
            <a:avLst/>
          </a:prstGeom>
        </p:spPr>
      </p:pic>
      <p:pic>
        <p:nvPicPr>
          <p:cNvPr id="6" name="図 5" descr="建物, 人, 男, 立つ が含まれている画像&#10;&#10;自動的に生成された説明">
            <a:extLst>
              <a:ext uri="{FF2B5EF4-FFF2-40B4-BE49-F238E27FC236}">
                <a16:creationId xmlns:a16="http://schemas.microsoft.com/office/drawing/2014/main" id="{E0955DE9-390D-4473-AB72-0AF40A8CC1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5040" y="1592623"/>
            <a:ext cx="2560320" cy="1920240"/>
          </a:xfrm>
          <a:prstGeom prst="rect">
            <a:avLst/>
          </a:prstGeom>
        </p:spPr>
      </p:pic>
      <p:pic>
        <p:nvPicPr>
          <p:cNvPr id="8" name="図 7" descr="屋外, 建物, 男, 記号 が含まれている画像&#10;&#10;自動的に生成された説明">
            <a:extLst>
              <a:ext uri="{FF2B5EF4-FFF2-40B4-BE49-F238E27FC236}">
                <a16:creationId xmlns:a16="http://schemas.microsoft.com/office/drawing/2014/main" id="{8D779754-B16A-4B3C-8949-C17BF06AEA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61564" y="1592623"/>
            <a:ext cx="2578191" cy="1933643"/>
          </a:xfrm>
          <a:prstGeom prst="rect">
            <a:avLst/>
          </a:prstGeom>
        </p:spPr>
      </p:pic>
      <p:pic>
        <p:nvPicPr>
          <p:cNvPr id="10" name="図 9" descr="建物の窓&#10;&#10;中程度の精度で自動的に生成された説明">
            <a:extLst>
              <a:ext uri="{FF2B5EF4-FFF2-40B4-BE49-F238E27FC236}">
                <a16:creationId xmlns:a16="http://schemas.microsoft.com/office/drawing/2014/main" id="{1285EE81-3CB8-4C21-823B-F27BB6CCAD60}"/>
              </a:ext>
            </a:extLst>
          </p:cNvPr>
          <p:cNvPicPr>
            <a:picLocks noChangeAspect="1"/>
          </p:cNvPicPr>
          <p:nvPr/>
        </p:nvPicPr>
        <p:blipFill rotWithShape="1">
          <a:blip r:embed="rId5">
            <a:extLst>
              <a:ext uri="{28A0092B-C50C-407E-A947-70E740481C1C}">
                <a14:useLocalDpi xmlns:a14="http://schemas.microsoft.com/office/drawing/2010/main" val="0"/>
              </a:ext>
            </a:extLst>
          </a:blip>
          <a:srcRect l="2293" r="23226"/>
          <a:stretch/>
        </p:blipFill>
        <p:spPr>
          <a:xfrm>
            <a:off x="2083990" y="4156197"/>
            <a:ext cx="2560319" cy="1933644"/>
          </a:xfrm>
          <a:prstGeom prst="rect">
            <a:avLst/>
          </a:prstGeom>
        </p:spPr>
      </p:pic>
      <p:pic>
        <p:nvPicPr>
          <p:cNvPr id="12" name="図 11" descr="建物の前に立っている人&#10;&#10;低い精度で自動的に生成された説明">
            <a:extLst>
              <a:ext uri="{FF2B5EF4-FFF2-40B4-BE49-F238E27FC236}">
                <a16:creationId xmlns:a16="http://schemas.microsoft.com/office/drawing/2014/main" id="{A9810BD4-E019-4D6F-9D60-237E1003651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28743" y="4156197"/>
            <a:ext cx="2560320" cy="1920240"/>
          </a:xfrm>
          <a:prstGeom prst="rect">
            <a:avLst/>
          </a:prstGeom>
        </p:spPr>
      </p:pic>
      <p:sp>
        <p:nvSpPr>
          <p:cNvPr id="13" name="テキスト ボックス 12">
            <a:extLst>
              <a:ext uri="{FF2B5EF4-FFF2-40B4-BE49-F238E27FC236}">
                <a16:creationId xmlns:a16="http://schemas.microsoft.com/office/drawing/2014/main" id="{D890975A-19D6-4A3F-B048-A619C0CCD9B5}"/>
              </a:ext>
            </a:extLst>
          </p:cNvPr>
          <p:cNvSpPr txBox="1"/>
          <p:nvPr/>
        </p:nvSpPr>
        <p:spPr>
          <a:xfrm>
            <a:off x="1162323" y="3512863"/>
            <a:ext cx="1793819" cy="369332"/>
          </a:xfrm>
          <a:prstGeom prst="rect">
            <a:avLst/>
          </a:prstGeom>
          <a:noFill/>
        </p:spPr>
        <p:txBody>
          <a:bodyPr wrap="square" rtlCol="0">
            <a:spAutoFit/>
          </a:bodyPr>
          <a:lstStyle/>
          <a:p>
            <a:pPr algn="ctr"/>
            <a:r>
              <a:rPr kumimoji="1" lang="ja-JP" altLang="en-US" dirty="0"/>
              <a:t>足場なし</a:t>
            </a:r>
          </a:p>
        </p:txBody>
      </p:sp>
      <p:sp>
        <p:nvSpPr>
          <p:cNvPr id="14" name="テキスト ボックス 13">
            <a:extLst>
              <a:ext uri="{FF2B5EF4-FFF2-40B4-BE49-F238E27FC236}">
                <a16:creationId xmlns:a16="http://schemas.microsoft.com/office/drawing/2014/main" id="{6ACD7453-8230-49AA-94F3-BC5CFEB0C2EB}"/>
              </a:ext>
            </a:extLst>
          </p:cNvPr>
          <p:cNvSpPr txBox="1"/>
          <p:nvPr/>
        </p:nvSpPr>
        <p:spPr>
          <a:xfrm>
            <a:off x="4031833" y="3512863"/>
            <a:ext cx="1793819" cy="369332"/>
          </a:xfrm>
          <a:prstGeom prst="rect">
            <a:avLst/>
          </a:prstGeom>
          <a:noFill/>
        </p:spPr>
        <p:txBody>
          <a:bodyPr wrap="square" rtlCol="0">
            <a:spAutoFit/>
          </a:bodyPr>
          <a:lstStyle/>
          <a:p>
            <a:pPr algn="ctr"/>
            <a:r>
              <a:rPr kumimoji="1" lang="ja-JP" altLang="en-US" dirty="0"/>
              <a:t>仮設足場</a:t>
            </a:r>
          </a:p>
        </p:txBody>
      </p:sp>
      <p:sp>
        <p:nvSpPr>
          <p:cNvPr id="15" name="テキスト ボックス 14">
            <a:extLst>
              <a:ext uri="{FF2B5EF4-FFF2-40B4-BE49-F238E27FC236}">
                <a16:creationId xmlns:a16="http://schemas.microsoft.com/office/drawing/2014/main" id="{1C24F3F9-AE9E-42AF-A643-C00AF8553F0A}"/>
              </a:ext>
            </a:extLst>
          </p:cNvPr>
          <p:cNvSpPr txBox="1"/>
          <p:nvPr/>
        </p:nvSpPr>
        <p:spPr>
          <a:xfrm>
            <a:off x="6774012" y="3526266"/>
            <a:ext cx="1793819" cy="369332"/>
          </a:xfrm>
          <a:prstGeom prst="rect">
            <a:avLst/>
          </a:prstGeom>
          <a:noFill/>
        </p:spPr>
        <p:txBody>
          <a:bodyPr wrap="square" rtlCol="0">
            <a:spAutoFit/>
          </a:bodyPr>
          <a:lstStyle/>
          <a:p>
            <a:pPr algn="ctr"/>
            <a:r>
              <a:rPr kumimoji="1" lang="ja-JP" altLang="en-US" dirty="0"/>
              <a:t>高所作業車</a:t>
            </a:r>
          </a:p>
        </p:txBody>
      </p:sp>
      <p:sp>
        <p:nvSpPr>
          <p:cNvPr id="16" name="テキスト ボックス 15">
            <a:extLst>
              <a:ext uri="{FF2B5EF4-FFF2-40B4-BE49-F238E27FC236}">
                <a16:creationId xmlns:a16="http://schemas.microsoft.com/office/drawing/2014/main" id="{E273B4CA-0BF5-4962-B125-FC51BD024125}"/>
              </a:ext>
            </a:extLst>
          </p:cNvPr>
          <p:cNvSpPr txBox="1"/>
          <p:nvPr/>
        </p:nvSpPr>
        <p:spPr>
          <a:xfrm>
            <a:off x="2616392" y="6101564"/>
            <a:ext cx="1793819" cy="369332"/>
          </a:xfrm>
          <a:prstGeom prst="rect">
            <a:avLst/>
          </a:prstGeom>
          <a:noFill/>
        </p:spPr>
        <p:txBody>
          <a:bodyPr wrap="square" rtlCol="0">
            <a:spAutoFit/>
          </a:bodyPr>
          <a:lstStyle/>
          <a:p>
            <a:pPr algn="ctr"/>
            <a:r>
              <a:rPr kumimoji="1" lang="ja-JP" altLang="en-US" dirty="0"/>
              <a:t>仮設ゴンドラ</a:t>
            </a:r>
          </a:p>
        </p:txBody>
      </p:sp>
      <p:sp>
        <p:nvSpPr>
          <p:cNvPr id="17" name="テキスト ボックス 16">
            <a:extLst>
              <a:ext uri="{FF2B5EF4-FFF2-40B4-BE49-F238E27FC236}">
                <a16:creationId xmlns:a16="http://schemas.microsoft.com/office/drawing/2014/main" id="{CF0AD2F2-25FF-4983-83FF-22B51EF2919E}"/>
              </a:ext>
            </a:extLst>
          </p:cNvPr>
          <p:cNvSpPr txBox="1"/>
          <p:nvPr/>
        </p:nvSpPr>
        <p:spPr>
          <a:xfrm>
            <a:off x="5311993" y="6076195"/>
            <a:ext cx="1793819" cy="369332"/>
          </a:xfrm>
          <a:prstGeom prst="rect">
            <a:avLst/>
          </a:prstGeom>
          <a:noFill/>
        </p:spPr>
        <p:txBody>
          <a:bodyPr wrap="square" rtlCol="0">
            <a:spAutoFit/>
          </a:bodyPr>
          <a:lstStyle/>
          <a:p>
            <a:pPr algn="ctr"/>
            <a:r>
              <a:rPr kumimoji="1" lang="ja-JP" altLang="en-US" dirty="0"/>
              <a:t>ロープアクセス</a:t>
            </a:r>
          </a:p>
        </p:txBody>
      </p:sp>
    </p:spTree>
    <p:extLst>
      <p:ext uri="{BB962C8B-B14F-4D97-AF65-F5344CB8AC3E}">
        <p14:creationId xmlns:p14="http://schemas.microsoft.com/office/powerpoint/2010/main" val="2645023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F1803F8-4ADE-4447-A00E-D5722AD69854}"/>
              </a:ext>
            </a:extLst>
          </p:cNvPr>
          <p:cNvSpPr>
            <a:spLocks noGrp="1"/>
          </p:cNvSpPr>
          <p:nvPr>
            <p:ph type="title"/>
          </p:nvPr>
        </p:nvSpPr>
        <p:spPr>
          <a:xfrm>
            <a:off x="1945200" y="624110"/>
            <a:ext cx="6589200" cy="727612"/>
          </a:xfrm>
        </p:spPr>
        <p:txBody>
          <a:bodyPr/>
          <a:lstStyle/>
          <a:p>
            <a:r>
              <a:rPr kumimoji="1" lang="ja-JP" altLang="en-US" dirty="0"/>
              <a:t>高所作業車での注意点</a:t>
            </a:r>
          </a:p>
        </p:txBody>
      </p:sp>
      <p:grpSp>
        <p:nvGrpSpPr>
          <p:cNvPr id="13" name="グループ化 12">
            <a:extLst>
              <a:ext uri="{FF2B5EF4-FFF2-40B4-BE49-F238E27FC236}">
                <a16:creationId xmlns:a16="http://schemas.microsoft.com/office/drawing/2014/main" id="{0084F0C6-2023-450D-8528-328A3E0AC429}"/>
              </a:ext>
            </a:extLst>
          </p:cNvPr>
          <p:cNvGrpSpPr>
            <a:grpSpLocks noChangeAspect="1"/>
          </p:cNvGrpSpPr>
          <p:nvPr/>
        </p:nvGrpSpPr>
        <p:grpSpPr>
          <a:xfrm>
            <a:off x="1884000" y="2485796"/>
            <a:ext cx="5375999" cy="4032000"/>
            <a:chOff x="1617210" y="2462306"/>
            <a:chExt cx="5405890" cy="4054418"/>
          </a:xfrm>
        </p:grpSpPr>
        <p:pic>
          <p:nvPicPr>
            <p:cNvPr id="8" name="図 7" descr="電車の車両&#10;&#10;中程度の精度で自動的に生成された説明">
              <a:extLst>
                <a:ext uri="{FF2B5EF4-FFF2-40B4-BE49-F238E27FC236}">
                  <a16:creationId xmlns:a16="http://schemas.microsoft.com/office/drawing/2014/main" id="{6A280E39-7C5C-4E38-ACA7-51DEBD95A7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7210" y="2462306"/>
              <a:ext cx="5405890" cy="4054418"/>
            </a:xfrm>
            <a:prstGeom prst="rect">
              <a:avLst/>
            </a:prstGeom>
          </p:spPr>
        </p:pic>
        <p:sp>
          <p:nvSpPr>
            <p:cNvPr id="9" name="フリーフォーム: 図形 8">
              <a:extLst>
                <a:ext uri="{FF2B5EF4-FFF2-40B4-BE49-F238E27FC236}">
                  <a16:creationId xmlns:a16="http://schemas.microsoft.com/office/drawing/2014/main" id="{A1250220-8A07-40AB-B61C-23D59BC36DFB}"/>
                </a:ext>
              </a:extLst>
            </p:cNvPr>
            <p:cNvSpPr/>
            <p:nvPr/>
          </p:nvSpPr>
          <p:spPr>
            <a:xfrm>
              <a:off x="4318000" y="2730500"/>
              <a:ext cx="1562100" cy="3365500"/>
            </a:xfrm>
            <a:custGeom>
              <a:avLst/>
              <a:gdLst>
                <a:gd name="connsiteX0" fmla="*/ 1562100 w 1562100"/>
                <a:gd name="connsiteY0" fmla="*/ 3365500 h 3365500"/>
                <a:gd name="connsiteX1" fmla="*/ 1498600 w 1562100"/>
                <a:gd name="connsiteY1" fmla="*/ 1346200 h 3365500"/>
                <a:gd name="connsiteX2" fmla="*/ 1384300 w 1562100"/>
                <a:gd name="connsiteY2" fmla="*/ 736600 h 3365500"/>
                <a:gd name="connsiteX3" fmla="*/ 1130300 w 1562100"/>
                <a:gd name="connsiteY3" fmla="*/ 330200 h 3365500"/>
                <a:gd name="connsiteX4" fmla="*/ 889000 w 1562100"/>
                <a:gd name="connsiteY4" fmla="*/ 76200 h 3365500"/>
                <a:gd name="connsiteX5" fmla="*/ 762000 w 1562100"/>
                <a:gd name="connsiteY5" fmla="*/ 0 h 3365500"/>
                <a:gd name="connsiteX6" fmla="*/ 0 w 1562100"/>
                <a:gd name="connsiteY6" fmla="*/ 533400 h 3365500"/>
                <a:gd name="connsiteX7" fmla="*/ 495300 w 1562100"/>
                <a:gd name="connsiteY7" fmla="*/ 1016000 h 3365500"/>
                <a:gd name="connsiteX8" fmla="*/ 546100 w 1562100"/>
                <a:gd name="connsiteY8" fmla="*/ 1206500 h 3365500"/>
                <a:gd name="connsiteX9" fmla="*/ 660400 w 1562100"/>
                <a:gd name="connsiteY9" fmla="*/ 1651000 h 3365500"/>
                <a:gd name="connsiteX10" fmla="*/ 698500 w 1562100"/>
                <a:gd name="connsiteY10" fmla="*/ 2628900 h 3365500"/>
                <a:gd name="connsiteX11" fmla="*/ 685800 w 1562100"/>
                <a:gd name="connsiteY11" fmla="*/ 3314700 h 3365500"/>
                <a:gd name="connsiteX12" fmla="*/ 1562100 w 1562100"/>
                <a:gd name="connsiteY12" fmla="*/ 3365500 h 336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62100" h="3365500">
                  <a:moveTo>
                    <a:pt x="1562100" y="3365500"/>
                  </a:moveTo>
                  <a:lnTo>
                    <a:pt x="1498600" y="1346200"/>
                  </a:lnTo>
                  <a:lnTo>
                    <a:pt x="1384300" y="736600"/>
                  </a:lnTo>
                  <a:lnTo>
                    <a:pt x="1130300" y="330200"/>
                  </a:lnTo>
                  <a:lnTo>
                    <a:pt x="889000" y="76200"/>
                  </a:lnTo>
                  <a:lnTo>
                    <a:pt x="762000" y="0"/>
                  </a:lnTo>
                  <a:lnTo>
                    <a:pt x="0" y="533400"/>
                  </a:lnTo>
                  <a:lnTo>
                    <a:pt x="495300" y="1016000"/>
                  </a:lnTo>
                  <a:lnTo>
                    <a:pt x="546100" y="1206500"/>
                  </a:lnTo>
                  <a:lnTo>
                    <a:pt x="660400" y="1651000"/>
                  </a:lnTo>
                  <a:lnTo>
                    <a:pt x="698500" y="2628900"/>
                  </a:lnTo>
                  <a:lnTo>
                    <a:pt x="685800" y="3314700"/>
                  </a:lnTo>
                  <a:lnTo>
                    <a:pt x="1562100" y="3365500"/>
                  </a:lnTo>
                  <a:close/>
                </a:path>
              </a:pathLst>
            </a:custGeom>
            <a:solidFill>
              <a:srgbClr val="FF0000">
                <a:alpha val="50000"/>
              </a:srgbClr>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フリーフォーム: 図形 9">
              <a:extLst>
                <a:ext uri="{FF2B5EF4-FFF2-40B4-BE49-F238E27FC236}">
                  <a16:creationId xmlns:a16="http://schemas.microsoft.com/office/drawing/2014/main" id="{98EF8BBA-C503-4EB2-8477-3A50ADD5F2BA}"/>
                </a:ext>
              </a:extLst>
            </p:cNvPr>
            <p:cNvSpPr/>
            <p:nvPr/>
          </p:nvSpPr>
          <p:spPr>
            <a:xfrm>
              <a:off x="2692400" y="3263900"/>
              <a:ext cx="2286000" cy="2781300"/>
            </a:xfrm>
            <a:custGeom>
              <a:avLst/>
              <a:gdLst>
                <a:gd name="connsiteX0" fmla="*/ 2286000 w 2286000"/>
                <a:gd name="connsiteY0" fmla="*/ 2781300 h 2781300"/>
                <a:gd name="connsiteX1" fmla="*/ 2273300 w 2286000"/>
                <a:gd name="connsiteY1" fmla="*/ 1181100 h 2781300"/>
                <a:gd name="connsiteX2" fmla="*/ 2120900 w 2286000"/>
                <a:gd name="connsiteY2" fmla="*/ 482600 h 2781300"/>
                <a:gd name="connsiteX3" fmla="*/ 1625600 w 2286000"/>
                <a:gd name="connsiteY3" fmla="*/ 0 h 2781300"/>
                <a:gd name="connsiteX4" fmla="*/ 622300 w 2286000"/>
                <a:gd name="connsiteY4" fmla="*/ 762000 h 2781300"/>
                <a:gd name="connsiteX5" fmla="*/ 317500 w 2286000"/>
                <a:gd name="connsiteY5" fmla="*/ 1219200 h 2781300"/>
                <a:gd name="connsiteX6" fmla="*/ 165100 w 2286000"/>
                <a:gd name="connsiteY6" fmla="*/ 1562100 h 2781300"/>
                <a:gd name="connsiteX7" fmla="*/ 38100 w 2286000"/>
                <a:gd name="connsiteY7" fmla="*/ 1943100 h 2781300"/>
                <a:gd name="connsiteX8" fmla="*/ 0 w 2286000"/>
                <a:gd name="connsiteY8" fmla="*/ 2413000 h 2781300"/>
                <a:gd name="connsiteX9" fmla="*/ 279400 w 2286000"/>
                <a:gd name="connsiteY9" fmla="*/ 2413000 h 2781300"/>
                <a:gd name="connsiteX10" fmla="*/ 342900 w 2286000"/>
                <a:gd name="connsiteY10" fmla="*/ 1930400 h 2781300"/>
                <a:gd name="connsiteX11" fmla="*/ 457200 w 2286000"/>
                <a:gd name="connsiteY11" fmla="*/ 1498600 h 2781300"/>
                <a:gd name="connsiteX12" fmla="*/ 635000 w 2286000"/>
                <a:gd name="connsiteY12" fmla="*/ 1168400 h 2781300"/>
                <a:gd name="connsiteX13" fmla="*/ 927100 w 2286000"/>
                <a:gd name="connsiteY13" fmla="*/ 838200 h 2781300"/>
                <a:gd name="connsiteX14" fmla="*/ 1104900 w 2286000"/>
                <a:gd name="connsiteY14" fmla="*/ 698500 h 2781300"/>
                <a:gd name="connsiteX15" fmla="*/ 1320800 w 2286000"/>
                <a:gd name="connsiteY15" fmla="*/ 647700 h 2781300"/>
                <a:gd name="connsiteX16" fmla="*/ 1511300 w 2286000"/>
                <a:gd name="connsiteY16" fmla="*/ 723900 h 2781300"/>
                <a:gd name="connsiteX17" fmla="*/ 1651000 w 2286000"/>
                <a:gd name="connsiteY17" fmla="*/ 1193800 h 2781300"/>
                <a:gd name="connsiteX18" fmla="*/ 1676400 w 2286000"/>
                <a:gd name="connsiteY18" fmla="*/ 1612900 h 2781300"/>
                <a:gd name="connsiteX19" fmla="*/ 1676400 w 2286000"/>
                <a:gd name="connsiteY19" fmla="*/ 2184400 h 2781300"/>
                <a:gd name="connsiteX20" fmla="*/ 1689100 w 2286000"/>
                <a:gd name="connsiteY20" fmla="*/ 2679700 h 2781300"/>
                <a:gd name="connsiteX21" fmla="*/ 2286000 w 2286000"/>
                <a:gd name="connsiteY21" fmla="*/ 2781300 h 2781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86000" h="2781300">
                  <a:moveTo>
                    <a:pt x="2286000" y="2781300"/>
                  </a:moveTo>
                  <a:lnTo>
                    <a:pt x="2273300" y="1181100"/>
                  </a:lnTo>
                  <a:lnTo>
                    <a:pt x="2120900" y="482600"/>
                  </a:lnTo>
                  <a:lnTo>
                    <a:pt x="1625600" y="0"/>
                  </a:lnTo>
                  <a:lnTo>
                    <a:pt x="622300" y="762000"/>
                  </a:lnTo>
                  <a:lnTo>
                    <a:pt x="317500" y="1219200"/>
                  </a:lnTo>
                  <a:lnTo>
                    <a:pt x="165100" y="1562100"/>
                  </a:lnTo>
                  <a:lnTo>
                    <a:pt x="38100" y="1943100"/>
                  </a:lnTo>
                  <a:lnTo>
                    <a:pt x="0" y="2413000"/>
                  </a:lnTo>
                  <a:lnTo>
                    <a:pt x="279400" y="2413000"/>
                  </a:lnTo>
                  <a:lnTo>
                    <a:pt x="342900" y="1930400"/>
                  </a:lnTo>
                  <a:lnTo>
                    <a:pt x="457200" y="1498600"/>
                  </a:lnTo>
                  <a:lnTo>
                    <a:pt x="635000" y="1168400"/>
                  </a:lnTo>
                  <a:lnTo>
                    <a:pt x="927100" y="838200"/>
                  </a:lnTo>
                  <a:lnTo>
                    <a:pt x="1104900" y="698500"/>
                  </a:lnTo>
                  <a:lnTo>
                    <a:pt x="1320800" y="647700"/>
                  </a:lnTo>
                  <a:lnTo>
                    <a:pt x="1511300" y="723900"/>
                  </a:lnTo>
                  <a:lnTo>
                    <a:pt x="1651000" y="1193800"/>
                  </a:lnTo>
                  <a:lnTo>
                    <a:pt x="1676400" y="1612900"/>
                  </a:lnTo>
                  <a:lnTo>
                    <a:pt x="1676400" y="2184400"/>
                  </a:lnTo>
                  <a:lnTo>
                    <a:pt x="1689100" y="2679700"/>
                  </a:lnTo>
                  <a:lnTo>
                    <a:pt x="2286000" y="2781300"/>
                  </a:lnTo>
                  <a:close/>
                </a:path>
              </a:pathLst>
            </a:custGeom>
            <a:solidFill>
              <a:srgbClr val="00B0F0">
                <a:alpha val="50000"/>
              </a:srgbClr>
            </a:solidFill>
            <a:ln w="127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フリーフォーム: 図形 10">
              <a:extLst>
                <a:ext uri="{FF2B5EF4-FFF2-40B4-BE49-F238E27FC236}">
                  <a16:creationId xmlns:a16="http://schemas.microsoft.com/office/drawing/2014/main" id="{9D875484-66E7-4C4B-99FB-23F0F502AF8F}"/>
                </a:ext>
              </a:extLst>
            </p:cNvPr>
            <p:cNvSpPr/>
            <p:nvPr/>
          </p:nvSpPr>
          <p:spPr>
            <a:xfrm>
              <a:off x="2476500" y="4102100"/>
              <a:ext cx="800100" cy="1625600"/>
            </a:xfrm>
            <a:custGeom>
              <a:avLst/>
              <a:gdLst>
                <a:gd name="connsiteX0" fmla="*/ 203200 w 800100"/>
                <a:gd name="connsiteY0" fmla="*/ 1612900 h 1625600"/>
                <a:gd name="connsiteX1" fmla="*/ 266700 w 800100"/>
                <a:gd name="connsiteY1" fmla="*/ 1028700 h 1625600"/>
                <a:gd name="connsiteX2" fmla="*/ 419100 w 800100"/>
                <a:gd name="connsiteY2" fmla="*/ 558800 h 1625600"/>
                <a:gd name="connsiteX3" fmla="*/ 558800 w 800100"/>
                <a:gd name="connsiteY3" fmla="*/ 317500 h 1625600"/>
                <a:gd name="connsiteX4" fmla="*/ 800100 w 800100"/>
                <a:gd name="connsiteY4" fmla="*/ 0 h 1625600"/>
                <a:gd name="connsiteX5" fmla="*/ 279400 w 800100"/>
                <a:gd name="connsiteY5" fmla="*/ 444500 h 1625600"/>
                <a:gd name="connsiteX6" fmla="*/ 50800 w 800100"/>
                <a:gd name="connsiteY6" fmla="*/ 774700 h 1625600"/>
                <a:gd name="connsiteX7" fmla="*/ 12700 w 800100"/>
                <a:gd name="connsiteY7" fmla="*/ 1054100 h 1625600"/>
                <a:gd name="connsiteX8" fmla="*/ 0 w 800100"/>
                <a:gd name="connsiteY8" fmla="*/ 1308100 h 1625600"/>
                <a:gd name="connsiteX9" fmla="*/ 0 w 800100"/>
                <a:gd name="connsiteY9" fmla="*/ 1625600 h 1625600"/>
                <a:gd name="connsiteX10" fmla="*/ 203200 w 800100"/>
                <a:gd name="connsiteY10" fmla="*/ 1612900 h 162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00100" h="1625600">
                  <a:moveTo>
                    <a:pt x="203200" y="1612900"/>
                  </a:moveTo>
                  <a:lnTo>
                    <a:pt x="266700" y="1028700"/>
                  </a:lnTo>
                  <a:lnTo>
                    <a:pt x="419100" y="558800"/>
                  </a:lnTo>
                  <a:lnTo>
                    <a:pt x="558800" y="317500"/>
                  </a:lnTo>
                  <a:lnTo>
                    <a:pt x="800100" y="0"/>
                  </a:lnTo>
                  <a:lnTo>
                    <a:pt x="279400" y="444500"/>
                  </a:lnTo>
                  <a:lnTo>
                    <a:pt x="50800" y="774700"/>
                  </a:lnTo>
                  <a:lnTo>
                    <a:pt x="12700" y="1054100"/>
                  </a:lnTo>
                  <a:lnTo>
                    <a:pt x="0" y="1308100"/>
                  </a:lnTo>
                  <a:lnTo>
                    <a:pt x="0" y="1625600"/>
                  </a:lnTo>
                  <a:lnTo>
                    <a:pt x="203200" y="1612900"/>
                  </a:lnTo>
                  <a:close/>
                </a:path>
              </a:pathLst>
            </a:custGeom>
            <a:solidFill>
              <a:srgbClr val="FF0000">
                <a:alpha val="50000"/>
              </a:srgbClr>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2" name="テキスト ボックス 11">
            <a:extLst>
              <a:ext uri="{FF2B5EF4-FFF2-40B4-BE49-F238E27FC236}">
                <a16:creationId xmlns:a16="http://schemas.microsoft.com/office/drawing/2014/main" id="{AC69715C-7DBF-42BD-A095-8CFC68549003}"/>
              </a:ext>
            </a:extLst>
          </p:cNvPr>
          <p:cNvSpPr txBox="1"/>
          <p:nvPr/>
        </p:nvSpPr>
        <p:spPr>
          <a:xfrm>
            <a:off x="1351471" y="1379014"/>
            <a:ext cx="6827329" cy="977191"/>
          </a:xfrm>
          <a:prstGeom prst="rect">
            <a:avLst/>
          </a:prstGeom>
          <a:noFill/>
        </p:spPr>
        <p:txBody>
          <a:bodyPr wrap="square" rtlCol="0">
            <a:spAutoFit/>
          </a:bodyPr>
          <a:lstStyle/>
          <a:p>
            <a:pPr>
              <a:lnSpc>
                <a:spcPct val="150000"/>
              </a:lnSpc>
            </a:pPr>
            <a:r>
              <a:rPr kumimoji="1" lang="ja-JP" altLang="en-US" sz="2000" dirty="0"/>
              <a:t>設置した位置からの可動域が決まっているため、順不同に作業を進めることになり、調査漏れが発生しやすい。</a:t>
            </a:r>
          </a:p>
        </p:txBody>
      </p:sp>
    </p:spTree>
    <p:extLst>
      <p:ext uri="{BB962C8B-B14F-4D97-AF65-F5344CB8AC3E}">
        <p14:creationId xmlns:p14="http://schemas.microsoft.com/office/powerpoint/2010/main" val="139029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F1803F8-4ADE-4447-A00E-D5722AD69854}"/>
              </a:ext>
            </a:extLst>
          </p:cNvPr>
          <p:cNvSpPr>
            <a:spLocks noGrp="1"/>
          </p:cNvSpPr>
          <p:nvPr>
            <p:ph type="title"/>
          </p:nvPr>
        </p:nvSpPr>
        <p:spPr>
          <a:xfrm>
            <a:off x="1945200" y="624110"/>
            <a:ext cx="6589200" cy="727612"/>
          </a:xfrm>
        </p:spPr>
        <p:txBody>
          <a:bodyPr/>
          <a:lstStyle/>
          <a:p>
            <a:r>
              <a:rPr lang="ja-JP" altLang="en-US" dirty="0"/>
              <a:t>ロープアクセス</a:t>
            </a:r>
            <a:r>
              <a:rPr kumimoji="1" lang="ja-JP" altLang="en-US" dirty="0"/>
              <a:t>での注意点</a:t>
            </a:r>
          </a:p>
        </p:txBody>
      </p:sp>
      <p:pic>
        <p:nvPicPr>
          <p:cNvPr id="4" name="図 3" descr="建物, 屋外, 座る, 大きい が含まれている画像&#10;&#10;自動的に生成された説明">
            <a:extLst>
              <a:ext uri="{FF2B5EF4-FFF2-40B4-BE49-F238E27FC236}">
                <a16:creationId xmlns:a16="http://schemas.microsoft.com/office/drawing/2014/main" id="{FC2A3D11-E4A2-4455-8111-48A5D592CE7A}"/>
              </a:ext>
            </a:extLst>
          </p:cNvPr>
          <p:cNvPicPr>
            <a:picLocks noChangeAspect="1"/>
          </p:cNvPicPr>
          <p:nvPr/>
        </p:nvPicPr>
        <p:blipFill rotWithShape="1">
          <a:blip r:embed="rId2">
            <a:extLst>
              <a:ext uri="{28A0092B-C50C-407E-A947-70E740481C1C}">
                <a14:useLocalDpi xmlns:a14="http://schemas.microsoft.com/office/drawing/2010/main" val="0"/>
              </a:ext>
            </a:extLst>
          </a:blip>
          <a:srcRect l="5210" t="7835" r="23263" b="23263"/>
          <a:stretch/>
        </p:blipFill>
        <p:spPr>
          <a:xfrm>
            <a:off x="4534934" y="3352238"/>
            <a:ext cx="4166865" cy="3010461"/>
          </a:xfrm>
          <a:prstGeom prst="rect">
            <a:avLst/>
          </a:prstGeom>
        </p:spPr>
      </p:pic>
      <p:grpSp>
        <p:nvGrpSpPr>
          <p:cNvPr id="28" name="グループ化 27">
            <a:extLst>
              <a:ext uri="{FF2B5EF4-FFF2-40B4-BE49-F238E27FC236}">
                <a16:creationId xmlns:a16="http://schemas.microsoft.com/office/drawing/2014/main" id="{55B71456-2F67-4BCB-89EE-C080404C831F}"/>
              </a:ext>
            </a:extLst>
          </p:cNvPr>
          <p:cNvGrpSpPr/>
          <p:nvPr/>
        </p:nvGrpSpPr>
        <p:grpSpPr>
          <a:xfrm>
            <a:off x="1790850" y="2904062"/>
            <a:ext cx="1839918" cy="3161346"/>
            <a:chOff x="1537872" y="2805114"/>
            <a:chExt cx="1839918" cy="3161346"/>
          </a:xfrm>
        </p:grpSpPr>
        <p:sp>
          <p:nvSpPr>
            <p:cNvPr id="7" name="フリーフォーム: 図形 6">
              <a:extLst>
                <a:ext uri="{FF2B5EF4-FFF2-40B4-BE49-F238E27FC236}">
                  <a16:creationId xmlns:a16="http://schemas.microsoft.com/office/drawing/2014/main" id="{B5370AE1-5B6F-4160-9335-0E03716EC581}"/>
                </a:ext>
              </a:extLst>
            </p:cNvPr>
            <p:cNvSpPr/>
            <p:nvPr/>
          </p:nvSpPr>
          <p:spPr>
            <a:xfrm>
              <a:off x="1537872" y="4749800"/>
              <a:ext cx="400978" cy="904875"/>
            </a:xfrm>
            <a:custGeom>
              <a:avLst/>
              <a:gdLst>
                <a:gd name="connsiteX0" fmla="*/ 419100 w 952500"/>
                <a:gd name="connsiteY0" fmla="*/ 320675 h 2149475"/>
                <a:gd name="connsiteX1" fmla="*/ 304800 w 952500"/>
                <a:gd name="connsiteY1" fmla="*/ 384175 h 2149475"/>
                <a:gd name="connsiteX2" fmla="*/ 250825 w 952500"/>
                <a:gd name="connsiteY2" fmla="*/ 415925 h 2149475"/>
                <a:gd name="connsiteX3" fmla="*/ 222250 w 952500"/>
                <a:gd name="connsiteY3" fmla="*/ 476250 h 2149475"/>
                <a:gd name="connsiteX4" fmla="*/ 206375 w 952500"/>
                <a:gd name="connsiteY4" fmla="*/ 571500 h 2149475"/>
                <a:gd name="connsiteX5" fmla="*/ 206375 w 952500"/>
                <a:gd name="connsiteY5" fmla="*/ 695325 h 2149475"/>
                <a:gd name="connsiteX6" fmla="*/ 203200 w 952500"/>
                <a:gd name="connsiteY6" fmla="*/ 800100 h 2149475"/>
                <a:gd name="connsiteX7" fmla="*/ 212725 w 952500"/>
                <a:gd name="connsiteY7" fmla="*/ 885825 h 2149475"/>
                <a:gd name="connsiteX8" fmla="*/ 273050 w 952500"/>
                <a:gd name="connsiteY8" fmla="*/ 949325 h 2149475"/>
                <a:gd name="connsiteX9" fmla="*/ 250825 w 952500"/>
                <a:gd name="connsiteY9" fmla="*/ 1012825 h 2149475"/>
                <a:gd name="connsiteX10" fmla="*/ 219075 w 952500"/>
                <a:gd name="connsiteY10" fmla="*/ 1079500 h 2149475"/>
                <a:gd name="connsiteX11" fmla="*/ 142875 w 952500"/>
                <a:gd name="connsiteY11" fmla="*/ 1228725 h 2149475"/>
                <a:gd name="connsiteX12" fmla="*/ 120650 w 952500"/>
                <a:gd name="connsiteY12" fmla="*/ 1311275 h 2149475"/>
                <a:gd name="connsiteX13" fmla="*/ 117475 w 952500"/>
                <a:gd name="connsiteY13" fmla="*/ 1514475 h 2149475"/>
                <a:gd name="connsiteX14" fmla="*/ 98425 w 952500"/>
                <a:gd name="connsiteY14" fmla="*/ 1698625 h 2149475"/>
                <a:gd name="connsiteX15" fmla="*/ 85725 w 952500"/>
                <a:gd name="connsiteY15" fmla="*/ 1876425 h 2149475"/>
                <a:gd name="connsiteX16" fmla="*/ 139700 w 952500"/>
                <a:gd name="connsiteY16" fmla="*/ 1882775 h 2149475"/>
                <a:gd name="connsiteX17" fmla="*/ 85725 w 952500"/>
                <a:gd name="connsiteY17" fmla="*/ 1971675 h 2149475"/>
                <a:gd name="connsiteX18" fmla="*/ 47625 w 952500"/>
                <a:gd name="connsiteY18" fmla="*/ 2041525 h 2149475"/>
                <a:gd name="connsiteX19" fmla="*/ 12700 w 952500"/>
                <a:gd name="connsiteY19" fmla="*/ 2092325 h 2149475"/>
                <a:gd name="connsiteX20" fmla="*/ 0 w 952500"/>
                <a:gd name="connsiteY20" fmla="*/ 2136775 h 2149475"/>
                <a:gd name="connsiteX21" fmla="*/ 76200 w 952500"/>
                <a:gd name="connsiteY21" fmla="*/ 2149475 h 2149475"/>
                <a:gd name="connsiteX22" fmla="*/ 120650 w 952500"/>
                <a:gd name="connsiteY22" fmla="*/ 2146300 h 2149475"/>
                <a:gd name="connsiteX23" fmla="*/ 203200 w 952500"/>
                <a:gd name="connsiteY23" fmla="*/ 2016125 h 2149475"/>
                <a:gd name="connsiteX24" fmla="*/ 254000 w 952500"/>
                <a:gd name="connsiteY24" fmla="*/ 1962150 h 2149475"/>
                <a:gd name="connsiteX25" fmla="*/ 234950 w 952500"/>
                <a:gd name="connsiteY25" fmla="*/ 1866900 h 2149475"/>
                <a:gd name="connsiteX26" fmla="*/ 276225 w 952500"/>
                <a:gd name="connsiteY26" fmla="*/ 1863725 h 2149475"/>
                <a:gd name="connsiteX27" fmla="*/ 266700 w 952500"/>
                <a:gd name="connsiteY27" fmla="*/ 1765300 h 2149475"/>
                <a:gd name="connsiteX28" fmla="*/ 263525 w 952500"/>
                <a:gd name="connsiteY28" fmla="*/ 1568450 h 2149475"/>
                <a:gd name="connsiteX29" fmla="*/ 285750 w 952500"/>
                <a:gd name="connsiteY29" fmla="*/ 1416050 h 2149475"/>
                <a:gd name="connsiteX30" fmla="*/ 327025 w 952500"/>
                <a:gd name="connsiteY30" fmla="*/ 1320800 h 2149475"/>
                <a:gd name="connsiteX31" fmla="*/ 387350 w 952500"/>
                <a:gd name="connsiteY31" fmla="*/ 1212850 h 2149475"/>
                <a:gd name="connsiteX32" fmla="*/ 501650 w 952500"/>
                <a:gd name="connsiteY32" fmla="*/ 1127125 h 2149475"/>
                <a:gd name="connsiteX33" fmla="*/ 647700 w 952500"/>
                <a:gd name="connsiteY33" fmla="*/ 1263650 h 2149475"/>
                <a:gd name="connsiteX34" fmla="*/ 692150 w 952500"/>
                <a:gd name="connsiteY34" fmla="*/ 1323975 h 2149475"/>
                <a:gd name="connsiteX35" fmla="*/ 714375 w 952500"/>
                <a:gd name="connsiteY35" fmla="*/ 1530350 h 2149475"/>
                <a:gd name="connsiteX36" fmla="*/ 749300 w 952500"/>
                <a:gd name="connsiteY36" fmla="*/ 1666875 h 2149475"/>
                <a:gd name="connsiteX37" fmla="*/ 749300 w 952500"/>
                <a:gd name="connsiteY37" fmla="*/ 1828800 h 2149475"/>
                <a:gd name="connsiteX38" fmla="*/ 765175 w 952500"/>
                <a:gd name="connsiteY38" fmla="*/ 1892300 h 2149475"/>
                <a:gd name="connsiteX39" fmla="*/ 749300 w 952500"/>
                <a:gd name="connsiteY39" fmla="*/ 1930400 h 2149475"/>
                <a:gd name="connsiteX40" fmla="*/ 803275 w 952500"/>
                <a:gd name="connsiteY40" fmla="*/ 2019300 h 2149475"/>
                <a:gd name="connsiteX41" fmla="*/ 803275 w 952500"/>
                <a:gd name="connsiteY41" fmla="*/ 2089150 h 2149475"/>
                <a:gd name="connsiteX42" fmla="*/ 860425 w 952500"/>
                <a:gd name="connsiteY42" fmla="*/ 2143125 h 2149475"/>
                <a:gd name="connsiteX43" fmla="*/ 923925 w 952500"/>
                <a:gd name="connsiteY43" fmla="*/ 2127250 h 2149475"/>
                <a:gd name="connsiteX44" fmla="*/ 952500 w 952500"/>
                <a:gd name="connsiteY44" fmla="*/ 2089150 h 2149475"/>
                <a:gd name="connsiteX45" fmla="*/ 942975 w 952500"/>
                <a:gd name="connsiteY45" fmla="*/ 2038350 h 2149475"/>
                <a:gd name="connsiteX46" fmla="*/ 914400 w 952500"/>
                <a:gd name="connsiteY46" fmla="*/ 1968500 h 2149475"/>
                <a:gd name="connsiteX47" fmla="*/ 889000 w 952500"/>
                <a:gd name="connsiteY47" fmla="*/ 1927225 h 2149475"/>
                <a:gd name="connsiteX48" fmla="*/ 879475 w 952500"/>
                <a:gd name="connsiteY48" fmla="*/ 1889125 h 2149475"/>
                <a:gd name="connsiteX49" fmla="*/ 850900 w 952500"/>
                <a:gd name="connsiteY49" fmla="*/ 1863725 h 2149475"/>
                <a:gd name="connsiteX50" fmla="*/ 850900 w 952500"/>
                <a:gd name="connsiteY50" fmla="*/ 1835150 h 2149475"/>
                <a:gd name="connsiteX51" fmla="*/ 911225 w 952500"/>
                <a:gd name="connsiteY51" fmla="*/ 1831975 h 2149475"/>
                <a:gd name="connsiteX52" fmla="*/ 901700 w 952500"/>
                <a:gd name="connsiteY52" fmla="*/ 1739900 h 2149475"/>
                <a:gd name="connsiteX53" fmla="*/ 885825 w 952500"/>
                <a:gd name="connsiteY53" fmla="*/ 1679575 h 2149475"/>
                <a:gd name="connsiteX54" fmla="*/ 882650 w 952500"/>
                <a:gd name="connsiteY54" fmla="*/ 1536700 h 2149475"/>
                <a:gd name="connsiteX55" fmla="*/ 873125 w 952500"/>
                <a:gd name="connsiteY55" fmla="*/ 1368425 h 2149475"/>
                <a:gd name="connsiteX56" fmla="*/ 850900 w 952500"/>
                <a:gd name="connsiteY56" fmla="*/ 1292225 h 2149475"/>
                <a:gd name="connsiteX57" fmla="*/ 860425 w 952500"/>
                <a:gd name="connsiteY57" fmla="*/ 1247775 h 2149475"/>
                <a:gd name="connsiteX58" fmla="*/ 806450 w 952500"/>
                <a:gd name="connsiteY58" fmla="*/ 1136650 h 2149475"/>
                <a:gd name="connsiteX59" fmla="*/ 755650 w 952500"/>
                <a:gd name="connsiteY59" fmla="*/ 1041400 h 2149475"/>
                <a:gd name="connsiteX60" fmla="*/ 742950 w 952500"/>
                <a:gd name="connsiteY60" fmla="*/ 936625 h 2149475"/>
                <a:gd name="connsiteX61" fmla="*/ 806450 w 952500"/>
                <a:gd name="connsiteY61" fmla="*/ 809625 h 2149475"/>
                <a:gd name="connsiteX62" fmla="*/ 831850 w 952500"/>
                <a:gd name="connsiteY62" fmla="*/ 615950 h 2149475"/>
                <a:gd name="connsiteX63" fmla="*/ 812800 w 952500"/>
                <a:gd name="connsiteY63" fmla="*/ 444500 h 2149475"/>
                <a:gd name="connsiteX64" fmla="*/ 765175 w 952500"/>
                <a:gd name="connsiteY64" fmla="*/ 381000 h 2149475"/>
                <a:gd name="connsiteX65" fmla="*/ 666750 w 952500"/>
                <a:gd name="connsiteY65" fmla="*/ 330200 h 2149475"/>
                <a:gd name="connsiteX66" fmla="*/ 619125 w 952500"/>
                <a:gd name="connsiteY66" fmla="*/ 317500 h 2149475"/>
                <a:gd name="connsiteX67" fmla="*/ 612775 w 952500"/>
                <a:gd name="connsiteY67" fmla="*/ 301625 h 2149475"/>
                <a:gd name="connsiteX68" fmla="*/ 625475 w 952500"/>
                <a:gd name="connsiteY68" fmla="*/ 247650 h 2149475"/>
                <a:gd name="connsiteX69" fmla="*/ 635000 w 952500"/>
                <a:gd name="connsiteY69" fmla="*/ 222250 h 2149475"/>
                <a:gd name="connsiteX70" fmla="*/ 631825 w 952500"/>
                <a:gd name="connsiteY70" fmla="*/ 174625 h 2149475"/>
                <a:gd name="connsiteX71" fmla="*/ 622300 w 952500"/>
                <a:gd name="connsiteY71" fmla="*/ 149225 h 2149475"/>
                <a:gd name="connsiteX72" fmla="*/ 609600 w 952500"/>
                <a:gd name="connsiteY72" fmla="*/ 76200 h 2149475"/>
                <a:gd name="connsiteX73" fmla="*/ 571500 w 952500"/>
                <a:gd name="connsiteY73" fmla="*/ 19050 h 2149475"/>
                <a:gd name="connsiteX74" fmla="*/ 530225 w 952500"/>
                <a:gd name="connsiteY74" fmla="*/ 3175 h 2149475"/>
                <a:gd name="connsiteX75" fmla="*/ 501650 w 952500"/>
                <a:gd name="connsiteY75" fmla="*/ 0 h 2149475"/>
                <a:gd name="connsiteX76" fmla="*/ 463550 w 952500"/>
                <a:gd name="connsiteY76" fmla="*/ 9525 h 2149475"/>
                <a:gd name="connsiteX77" fmla="*/ 428625 w 952500"/>
                <a:gd name="connsiteY77" fmla="*/ 47625 h 2149475"/>
                <a:gd name="connsiteX78" fmla="*/ 403225 w 952500"/>
                <a:gd name="connsiteY78" fmla="*/ 92075 h 2149475"/>
                <a:gd name="connsiteX79" fmla="*/ 393700 w 952500"/>
                <a:gd name="connsiteY79" fmla="*/ 117475 h 2149475"/>
                <a:gd name="connsiteX80" fmla="*/ 403225 w 952500"/>
                <a:gd name="connsiteY80" fmla="*/ 168275 h 2149475"/>
                <a:gd name="connsiteX81" fmla="*/ 393700 w 952500"/>
                <a:gd name="connsiteY81" fmla="*/ 196850 h 2149475"/>
                <a:gd name="connsiteX82" fmla="*/ 415925 w 952500"/>
                <a:gd name="connsiteY82" fmla="*/ 247650 h 2149475"/>
                <a:gd name="connsiteX83" fmla="*/ 425450 w 952500"/>
                <a:gd name="connsiteY83" fmla="*/ 257175 h 2149475"/>
                <a:gd name="connsiteX84" fmla="*/ 419100 w 952500"/>
                <a:gd name="connsiteY84" fmla="*/ 320675 h 2149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52500" h="2149475">
                  <a:moveTo>
                    <a:pt x="419100" y="320675"/>
                  </a:moveTo>
                  <a:lnTo>
                    <a:pt x="304800" y="384175"/>
                  </a:lnTo>
                  <a:lnTo>
                    <a:pt x="250825" y="415925"/>
                  </a:lnTo>
                  <a:lnTo>
                    <a:pt x="222250" y="476250"/>
                  </a:lnTo>
                  <a:lnTo>
                    <a:pt x="206375" y="571500"/>
                  </a:lnTo>
                  <a:lnTo>
                    <a:pt x="206375" y="695325"/>
                  </a:lnTo>
                  <a:cubicBezTo>
                    <a:pt x="205317" y="730250"/>
                    <a:pt x="204258" y="765175"/>
                    <a:pt x="203200" y="800100"/>
                  </a:cubicBezTo>
                  <a:lnTo>
                    <a:pt x="212725" y="885825"/>
                  </a:lnTo>
                  <a:lnTo>
                    <a:pt x="273050" y="949325"/>
                  </a:lnTo>
                  <a:lnTo>
                    <a:pt x="250825" y="1012825"/>
                  </a:lnTo>
                  <a:lnTo>
                    <a:pt x="219075" y="1079500"/>
                  </a:lnTo>
                  <a:lnTo>
                    <a:pt x="142875" y="1228725"/>
                  </a:lnTo>
                  <a:lnTo>
                    <a:pt x="120650" y="1311275"/>
                  </a:lnTo>
                  <a:cubicBezTo>
                    <a:pt x="119592" y="1379008"/>
                    <a:pt x="118533" y="1446742"/>
                    <a:pt x="117475" y="1514475"/>
                  </a:cubicBezTo>
                  <a:lnTo>
                    <a:pt x="98425" y="1698625"/>
                  </a:lnTo>
                  <a:lnTo>
                    <a:pt x="85725" y="1876425"/>
                  </a:lnTo>
                  <a:lnTo>
                    <a:pt x="139700" y="1882775"/>
                  </a:lnTo>
                  <a:lnTo>
                    <a:pt x="85725" y="1971675"/>
                  </a:lnTo>
                  <a:lnTo>
                    <a:pt x="47625" y="2041525"/>
                  </a:lnTo>
                  <a:lnTo>
                    <a:pt x="12700" y="2092325"/>
                  </a:lnTo>
                  <a:lnTo>
                    <a:pt x="0" y="2136775"/>
                  </a:lnTo>
                  <a:lnTo>
                    <a:pt x="76200" y="2149475"/>
                  </a:lnTo>
                  <a:lnTo>
                    <a:pt x="120650" y="2146300"/>
                  </a:lnTo>
                  <a:lnTo>
                    <a:pt x="203200" y="2016125"/>
                  </a:lnTo>
                  <a:lnTo>
                    <a:pt x="254000" y="1962150"/>
                  </a:lnTo>
                  <a:lnTo>
                    <a:pt x="234950" y="1866900"/>
                  </a:lnTo>
                  <a:lnTo>
                    <a:pt x="276225" y="1863725"/>
                  </a:lnTo>
                  <a:lnTo>
                    <a:pt x="266700" y="1765300"/>
                  </a:lnTo>
                  <a:cubicBezTo>
                    <a:pt x="265642" y="1699683"/>
                    <a:pt x="264583" y="1634067"/>
                    <a:pt x="263525" y="1568450"/>
                  </a:cubicBezTo>
                  <a:lnTo>
                    <a:pt x="285750" y="1416050"/>
                  </a:lnTo>
                  <a:lnTo>
                    <a:pt x="327025" y="1320800"/>
                  </a:lnTo>
                  <a:lnTo>
                    <a:pt x="387350" y="1212850"/>
                  </a:lnTo>
                  <a:lnTo>
                    <a:pt x="501650" y="1127125"/>
                  </a:lnTo>
                  <a:lnTo>
                    <a:pt x="647700" y="1263650"/>
                  </a:lnTo>
                  <a:lnTo>
                    <a:pt x="692150" y="1323975"/>
                  </a:lnTo>
                  <a:lnTo>
                    <a:pt x="714375" y="1530350"/>
                  </a:lnTo>
                  <a:lnTo>
                    <a:pt x="749300" y="1666875"/>
                  </a:lnTo>
                  <a:lnTo>
                    <a:pt x="749300" y="1828800"/>
                  </a:lnTo>
                  <a:lnTo>
                    <a:pt x="765175" y="1892300"/>
                  </a:lnTo>
                  <a:lnTo>
                    <a:pt x="749300" y="1930400"/>
                  </a:lnTo>
                  <a:lnTo>
                    <a:pt x="803275" y="2019300"/>
                  </a:lnTo>
                  <a:lnTo>
                    <a:pt x="803275" y="2089150"/>
                  </a:lnTo>
                  <a:lnTo>
                    <a:pt x="860425" y="2143125"/>
                  </a:lnTo>
                  <a:lnTo>
                    <a:pt x="923925" y="2127250"/>
                  </a:lnTo>
                  <a:lnTo>
                    <a:pt x="952500" y="2089150"/>
                  </a:lnTo>
                  <a:lnTo>
                    <a:pt x="942975" y="2038350"/>
                  </a:lnTo>
                  <a:lnTo>
                    <a:pt x="914400" y="1968500"/>
                  </a:lnTo>
                  <a:lnTo>
                    <a:pt x="889000" y="1927225"/>
                  </a:lnTo>
                  <a:lnTo>
                    <a:pt x="879475" y="1889125"/>
                  </a:lnTo>
                  <a:lnTo>
                    <a:pt x="850900" y="1863725"/>
                  </a:lnTo>
                  <a:lnTo>
                    <a:pt x="850900" y="1835150"/>
                  </a:lnTo>
                  <a:lnTo>
                    <a:pt x="911225" y="1831975"/>
                  </a:lnTo>
                  <a:lnTo>
                    <a:pt x="901700" y="1739900"/>
                  </a:lnTo>
                  <a:lnTo>
                    <a:pt x="885825" y="1679575"/>
                  </a:lnTo>
                  <a:cubicBezTo>
                    <a:pt x="884767" y="1631950"/>
                    <a:pt x="883708" y="1584325"/>
                    <a:pt x="882650" y="1536700"/>
                  </a:cubicBezTo>
                  <a:lnTo>
                    <a:pt x="873125" y="1368425"/>
                  </a:lnTo>
                  <a:lnTo>
                    <a:pt x="850900" y="1292225"/>
                  </a:lnTo>
                  <a:lnTo>
                    <a:pt x="860425" y="1247775"/>
                  </a:lnTo>
                  <a:lnTo>
                    <a:pt x="806450" y="1136650"/>
                  </a:lnTo>
                  <a:lnTo>
                    <a:pt x="755650" y="1041400"/>
                  </a:lnTo>
                  <a:lnTo>
                    <a:pt x="742950" y="936625"/>
                  </a:lnTo>
                  <a:lnTo>
                    <a:pt x="806450" y="809625"/>
                  </a:lnTo>
                  <a:lnTo>
                    <a:pt x="831850" y="615950"/>
                  </a:lnTo>
                  <a:lnTo>
                    <a:pt x="812800" y="444500"/>
                  </a:lnTo>
                  <a:lnTo>
                    <a:pt x="765175" y="381000"/>
                  </a:lnTo>
                  <a:lnTo>
                    <a:pt x="666750" y="330200"/>
                  </a:lnTo>
                  <a:lnTo>
                    <a:pt x="619125" y="317500"/>
                  </a:lnTo>
                  <a:lnTo>
                    <a:pt x="612775" y="301625"/>
                  </a:lnTo>
                  <a:lnTo>
                    <a:pt x="625475" y="247650"/>
                  </a:lnTo>
                  <a:lnTo>
                    <a:pt x="635000" y="222250"/>
                  </a:lnTo>
                  <a:lnTo>
                    <a:pt x="631825" y="174625"/>
                  </a:lnTo>
                  <a:lnTo>
                    <a:pt x="622300" y="149225"/>
                  </a:lnTo>
                  <a:lnTo>
                    <a:pt x="609600" y="76200"/>
                  </a:lnTo>
                  <a:lnTo>
                    <a:pt x="571500" y="19050"/>
                  </a:lnTo>
                  <a:lnTo>
                    <a:pt x="530225" y="3175"/>
                  </a:lnTo>
                  <a:lnTo>
                    <a:pt x="501650" y="0"/>
                  </a:lnTo>
                  <a:lnTo>
                    <a:pt x="463550" y="9525"/>
                  </a:lnTo>
                  <a:lnTo>
                    <a:pt x="428625" y="47625"/>
                  </a:lnTo>
                  <a:lnTo>
                    <a:pt x="403225" y="92075"/>
                  </a:lnTo>
                  <a:lnTo>
                    <a:pt x="393700" y="117475"/>
                  </a:lnTo>
                  <a:lnTo>
                    <a:pt x="403225" y="168275"/>
                  </a:lnTo>
                  <a:lnTo>
                    <a:pt x="393700" y="196850"/>
                  </a:lnTo>
                  <a:lnTo>
                    <a:pt x="415925" y="247650"/>
                  </a:lnTo>
                  <a:lnTo>
                    <a:pt x="425450" y="257175"/>
                  </a:lnTo>
                  <a:lnTo>
                    <a:pt x="419100" y="320675"/>
                  </a:ln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フリーフォーム: 図形 8">
              <a:extLst>
                <a:ext uri="{FF2B5EF4-FFF2-40B4-BE49-F238E27FC236}">
                  <a16:creationId xmlns:a16="http://schemas.microsoft.com/office/drawing/2014/main" id="{5AEF96D7-FB67-4F5C-8833-46566B3F5A49}"/>
                </a:ext>
              </a:extLst>
            </p:cNvPr>
            <p:cNvSpPr/>
            <p:nvPr/>
          </p:nvSpPr>
          <p:spPr>
            <a:xfrm>
              <a:off x="2976812" y="4762500"/>
              <a:ext cx="400978" cy="904875"/>
            </a:xfrm>
            <a:custGeom>
              <a:avLst/>
              <a:gdLst>
                <a:gd name="connsiteX0" fmla="*/ 419100 w 952500"/>
                <a:gd name="connsiteY0" fmla="*/ 320675 h 2149475"/>
                <a:gd name="connsiteX1" fmla="*/ 304800 w 952500"/>
                <a:gd name="connsiteY1" fmla="*/ 384175 h 2149475"/>
                <a:gd name="connsiteX2" fmla="*/ 250825 w 952500"/>
                <a:gd name="connsiteY2" fmla="*/ 415925 h 2149475"/>
                <a:gd name="connsiteX3" fmla="*/ 222250 w 952500"/>
                <a:gd name="connsiteY3" fmla="*/ 476250 h 2149475"/>
                <a:gd name="connsiteX4" fmla="*/ 206375 w 952500"/>
                <a:gd name="connsiteY4" fmla="*/ 571500 h 2149475"/>
                <a:gd name="connsiteX5" fmla="*/ 206375 w 952500"/>
                <a:gd name="connsiteY5" fmla="*/ 695325 h 2149475"/>
                <a:gd name="connsiteX6" fmla="*/ 203200 w 952500"/>
                <a:gd name="connsiteY6" fmla="*/ 800100 h 2149475"/>
                <a:gd name="connsiteX7" fmla="*/ 212725 w 952500"/>
                <a:gd name="connsiteY7" fmla="*/ 885825 h 2149475"/>
                <a:gd name="connsiteX8" fmla="*/ 273050 w 952500"/>
                <a:gd name="connsiteY8" fmla="*/ 949325 h 2149475"/>
                <a:gd name="connsiteX9" fmla="*/ 250825 w 952500"/>
                <a:gd name="connsiteY9" fmla="*/ 1012825 h 2149475"/>
                <a:gd name="connsiteX10" fmla="*/ 219075 w 952500"/>
                <a:gd name="connsiteY10" fmla="*/ 1079500 h 2149475"/>
                <a:gd name="connsiteX11" fmla="*/ 142875 w 952500"/>
                <a:gd name="connsiteY11" fmla="*/ 1228725 h 2149475"/>
                <a:gd name="connsiteX12" fmla="*/ 120650 w 952500"/>
                <a:gd name="connsiteY12" fmla="*/ 1311275 h 2149475"/>
                <a:gd name="connsiteX13" fmla="*/ 117475 w 952500"/>
                <a:gd name="connsiteY13" fmla="*/ 1514475 h 2149475"/>
                <a:gd name="connsiteX14" fmla="*/ 98425 w 952500"/>
                <a:gd name="connsiteY14" fmla="*/ 1698625 h 2149475"/>
                <a:gd name="connsiteX15" fmla="*/ 85725 w 952500"/>
                <a:gd name="connsiteY15" fmla="*/ 1876425 h 2149475"/>
                <a:gd name="connsiteX16" fmla="*/ 139700 w 952500"/>
                <a:gd name="connsiteY16" fmla="*/ 1882775 h 2149475"/>
                <a:gd name="connsiteX17" fmla="*/ 85725 w 952500"/>
                <a:gd name="connsiteY17" fmla="*/ 1971675 h 2149475"/>
                <a:gd name="connsiteX18" fmla="*/ 47625 w 952500"/>
                <a:gd name="connsiteY18" fmla="*/ 2041525 h 2149475"/>
                <a:gd name="connsiteX19" fmla="*/ 12700 w 952500"/>
                <a:gd name="connsiteY19" fmla="*/ 2092325 h 2149475"/>
                <a:gd name="connsiteX20" fmla="*/ 0 w 952500"/>
                <a:gd name="connsiteY20" fmla="*/ 2136775 h 2149475"/>
                <a:gd name="connsiteX21" fmla="*/ 76200 w 952500"/>
                <a:gd name="connsiteY21" fmla="*/ 2149475 h 2149475"/>
                <a:gd name="connsiteX22" fmla="*/ 120650 w 952500"/>
                <a:gd name="connsiteY22" fmla="*/ 2146300 h 2149475"/>
                <a:gd name="connsiteX23" fmla="*/ 203200 w 952500"/>
                <a:gd name="connsiteY23" fmla="*/ 2016125 h 2149475"/>
                <a:gd name="connsiteX24" fmla="*/ 254000 w 952500"/>
                <a:gd name="connsiteY24" fmla="*/ 1962150 h 2149475"/>
                <a:gd name="connsiteX25" fmla="*/ 234950 w 952500"/>
                <a:gd name="connsiteY25" fmla="*/ 1866900 h 2149475"/>
                <a:gd name="connsiteX26" fmla="*/ 276225 w 952500"/>
                <a:gd name="connsiteY26" fmla="*/ 1863725 h 2149475"/>
                <a:gd name="connsiteX27" fmla="*/ 266700 w 952500"/>
                <a:gd name="connsiteY27" fmla="*/ 1765300 h 2149475"/>
                <a:gd name="connsiteX28" fmla="*/ 263525 w 952500"/>
                <a:gd name="connsiteY28" fmla="*/ 1568450 h 2149475"/>
                <a:gd name="connsiteX29" fmla="*/ 285750 w 952500"/>
                <a:gd name="connsiteY29" fmla="*/ 1416050 h 2149475"/>
                <a:gd name="connsiteX30" fmla="*/ 327025 w 952500"/>
                <a:gd name="connsiteY30" fmla="*/ 1320800 h 2149475"/>
                <a:gd name="connsiteX31" fmla="*/ 387350 w 952500"/>
                <a:gd name="connsiteY31" fmla="*/ 1212850 h 2149475"/>
                <a:gd name="connsiteX32" fmla="*/ 501650 w 952500"/>
                <a:gd name="connsiteY32" fmla="*/ 1127125 h 2149475"/>
                <a:gd name="connsiteX33" fmla="*/ 647700 w 952500"/>
                <a:gd name="connsiteY33" fmla="*/ 1263650 h 2149475"/>
                <a:gd name="connsiteX34" fmla="*/ 692150 w 952500"/>
                <a:gd name="connsiteY34" fmla="*/ 1323975 h 2149475"/>
                <a:gd name="connsiteX35" fmla="*/ 714375 w 952500"/>
                <a:gd name="connsiteY35" fmla="*/ 1530350 h 2149475"/>
                <a:gd name="connsiteX36" fmla="*/ 749300 w 952500"/>
                <a:gd name="connsiteY36" fmla="*/ 1666875 h 2149475"/>
                <a:gd name="connsiteX37" fmla="*/ 749300 w 952500"/>
                <a:gd name="connsiteY37" fmla="*/ 1828800 h 2149475"/>
                <a:gd name="connsiteX38" fmla="*/ 765175 w 952500"/>
                <a:gd name="connsiteY38" fmla="*/ 1892300 h 2149475"/>
                <a:gd name="connsiteX39" fmla="*/ 749300 w 952500"/>
                <a:gd name="connsiteY39" fmla="*/ 1930400 h 2149475"/>
                <a:gd name="connsiteX40" fmla="*/ 803275 w 952500"/>
                <a:gd name="connsiteY40" fmla="*/ 2019300 h 2149475"/>
                <a:gd name="connsiteX41" fmla="*/ 803275 w 952500"/>
                <a:gd name="connsiteY41" fmla="*/ 2089150 h 2149475"/>
                <a:gd name="connsiteX42" fmla="*/ 860425 w 952500"/>
                <a:gd name="connsiteY42" fmla="*/ 2143125 h 2149475"/>
                <a:gd name="connsiteX43" fmla="*/ 923925 w 952500"/>
                <a:gd name="connsiteY43" fmla="*/ 2127250 h 2149475"/>
                <a:gd name="connsiteX44" fmla="*/ 952500 w 952500"/>
                <a:gd name="connsiteY44" fmla="*/ 2089150 h 2149475"/>
                <a:gd name="connsiteX45" fmla="*/ 942975 w 952500"/>
                <a:gd name="connsiteY45" fmla="*/ 2038350 h 2149475"/>
                <a:gd name="connsiteX46" fmla="*/ 914400 w 952500"/>
                <a:gd name="connsiteY46" fmla="*/ 1968500 h 2149475"/>
                <a:gd name="connsiteX47" fmla="*/ 889000 w 952500"/>
                <a:gd name="connsiteY47" fmla="*/ 1927225 h 2149475"/>
                <a:gd name="connsiteX48" fmla="*/ 879475 w 952500"/>
                <a:gd name="connsiteY48" fmla="*/ 1889125 h 2149475"/>
                <a:gd name="connsiteX49" fmla="*/ 850900 w 952500"/>
                <a:gd name="connsiteY49" fmla="*/ 1863725 h 2149475"/>
                <a:gd name="connsiteX50" fmla="*/ 850900 w 952500"/>
                <a:gd name="connsiteY50" fmla="*/ 1835150 h 2149475"/>
                <a:gd name="connsiteX51" fmla="*/ 911225 w 952500"/>
                <a:gd name="connsiteY51" fmla="*/ 1831975 h 2149475"/>
                <a:gd name="connsiteX52" fmla="*/ 901700 w 952500"/>
                <a:gd name="connsiteY52" fmla="*/ 1739900 h 2149475"/>
                <a:gd name="connsiteX53" fmla="*/ 885825 w 952500"/>
                <a:gd name="connsiteY53" fmla="*/ 1679575 h 2149475"/>
                <a:gd name="connsiteX54" fmla="*/ 882650 w 952500"/>
                <a:gd name="connsiteY54" fmla="*/ 1536700 h 2149475"/>
                <a:gd name="connsiteX55" fmla="*/ 873125 w 952500"/>
                <a:gd name="connsiteY55" fmla="*/ 1368425 h 2149475"/>
                <a:gd name="connsiteX56" fmla="*/ 850900 w 952500"/>
                <a:gd name="connsiteY56" fmla="*/ 1292225 h 2149475"/>
                <a:gd name="connsiteX57" fmla="*/ 860425 w 952500"/>
                <a:gd name="connsiteY57" fmla="*/ 1247775 h 2149475"/>
                <a:gd name="connsiteX58" fmla="*/ 806450 w 952500"/>
                <a:gd name="connsiteY58" fmla="*/ 1136650 h 2149475"/>
                <a:gd name="connsiteX59" fmla="*/ 755650 w 952500"/>
                <a:gd name="connsiteY59" fmla="*/ 1041400 h 2149475"/>
                <a:gd name="connsiteX60" fmla="*/ 742950 w 952500"/>
                <a:gd name="connsiteY60" fmla="*/ 936625 h 2149475"/>
                <a:gd name="connsiteX61" fmla="*/ 806450 w 952500"/>
                <a:gd name="connsiteY61" fmla="*/ 809625 h 2149475"/>
                <a:gd name="connsiteX62" fmla="*/ 831850 w 952500"/>
                <a:gd name="connsiteY62" fmla="*/ 615950 h 2149475"/>
                <a:gd name="connsiteX63" fmla="*/ 812800 w 952500"/>
                <a:gd name="connsiteY63" fmla="*/ 444500 h 2149475"/>
                <a:gd name="connsiteX64" fmla="*/ 765175 w 952500"/>
                <a:gd name="connsiteY64" fmla="*/ 381000 h 2149475"/>
                <a:gd name="connsiteX65" fmla="*/ 666750 w 952500"/>
                <a:gd name="connsiteY65" fmla="*/ 330200 h 2149475"/>
                <a:gd name="connsiteX66" fmla="*/ 619125 w 952500"/>
                <a:gd name="connsiteY66" fmla="*/ 317500 h 2149475"/>
                <a:gd name="connsiteX67" fmla="*/ 612775 w 952500"/>
                <a:gd name="connsiteY67" fmla="*/ 301625 h 2149475"/>
                <a:gd name="connsiteX68" fmla="*/ 625475 w 952500"/>
                <a:gd name="connsiteY68" fmla="*/ 247650 h 2149475"/>
                <a:gd name="connsiteX69" fmla="*/ 635000 w 952500"/>
                <a:gd name="connsiteY69" fmla="*/ 222250 h 2149475"/>
                <a:gd name="connsiteX70" fmla="*/ 631825 w 952500"/>
                <a:gd name="connsiteY70" fmla="*/ 174625 h 2149475"/>
                <a:gd name="connsiteX71" fmla="*/ 622300 w 952500"/>
                <a:gd name="connsiteY71" fmla="*/ 149225 h 2149475"/>
                <a:gd name="connsiteX72" fmla="*/ 609600 w 952500"/>
                <a:gd name="connsiteY72" fmla="*/ 76200 h 2149475"/>
                <a:gd name="connsiteX73" fmla="*/ 571500 w 952500"/>
                <a:gd name="connsiteY73" fmla="*/ 19050 h 2149475"/>
                <a:gd name="connsiteX74" fmla="*/ 530225 w 952500"/>
                <a:gd name="connsiteY74" fmla="*/ 3175 h 2149475"/>
                <a:gd name="connsiteX75" fmla="*/ 501650 w 952500"/>
                <a:gd name="connsiteY75" fmla="*/ 0 h 2149475"/>
                <a:gd name="connsiteX76" fmla="*/ 463550 w 952500"/>
                <a:gd name="connsiteY76" fmla="*/ 9525 h 2149475"/>
                <a:gd name="connsiteX77" fmla="*/ 428625 w 952500"/>
                <a:gd name="connsiteY77" fmla="*/ 47625 h 2149475"/>
                <a:gd name="connsiteX78" fmla="*/ 403225 w 952500"/>
                <a:gd name="connsiteY78" fmla="*/ 92075 h 2149475"/>
                <a:gd name="connsiteX79" fmla="*/ 393700 w 952500"/>
                <a:gd name="connsiteY79" fmla="*/ 117475 h 2149475"/>
                <a:gd name="connsiteX80" fmla="*/ 403225 w 952500"/>
                <a:gd name="connsiteY80" fmla="*/ 168275 h 2149475"/>
                <a:gd name="connsiteX81" fmla="*/ 393700 w 952500"/>
                <a:gd name="connsiteY81" fmla="*/ 196850 h 2149475"/>
                <a:gd name="connsiteX82" fmla="*/ 415925 w 952500"/>
                <a:gd name="connsiteY82" fmla="*/ 247650 h 2149475"/>
                <a:gd name="connsiteX83" fmla="*/ 425450 w 952500"/>
                <a:gd name="connsiteY83" fmla="*/ 257175 h 2149475"/>
                <a:gd name="connsiteX84" fmla="*/ 419100 w 952500"/>
                <a:gd name="connsiteY84" fmla="*/ 320675 h 2149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52500" h="2149475">
                  <a:moveTo>
                    <a:pt x="419100" y="320675"/>
                  </a:moveTo>
                  <a:lnTo>
                    <a:pt x="304800" y="384175"/>
                  </a:lnTo>
                  <a:lnTo>
                    <a:pt x="250825" y="415925"/>
                  </a:lnTo>
                  <a:lnTo>
                    <a:pt x="222250" y="476250"/>
                  </a:lnTo>
                  <a:lnTo>
                    <a:pt x="206375" y="571500"/>
                  </a:lnTo>
                  <a:lnTo>
                    <a:pt x="206375" y="695325"/>
                  </a:lnTo>
                  <a:cubicBezTo>
                    <a:pt x="205317" y="730250"/>
                    <a:pt x="204258" y="765175"/>
                    <a:pt x="203200" y="800100"/>
                  </a:cubicBezTo>
                  <a:lnTo>
                    <a:pt x="212725" y="885825"/>
                  </a:lnTo>
                  <a:lnTo>
                    <a:pt x="273050" y="949325"/>
                  </a:lnTo>
                  <a:lnTo>
                    <a:pt x="250825" y="1012825"/>
                  </a:lnTo>
                  <a:lnTo>
                    <a:pt x="219075" y="1079500"/>
                  </a:lnTo>
                  <a:lnTo>
                    <a:pt x="142875" y="1228725"/>
                  </a:lnTo>
                  <a:lnTo>
                    <a:pt x="120650" y="1311275"/>
                  </a:lnTo>
                  <a:cubicBezTo>
                    <a:pt x="119592" y="1379008"/>
                    <a:pt x="118533" y="1446742"/>
                    <a:pt x="117475" y="1514475"/>
                  </a:cubicBezTo>
                  <a:lnTo>
                    <a:pt x="98425" y="1698625"/>
                  </a:lnTo>
                  <a:lnTo>
                    <a:pt x="85725" y="1876425"/>
                  </a:lnTo>
                  <a:lnTo>
                    <a:pt x="139700" y="1882775"/>
                  </a:lnTo>
                  <a:lnTo>
                    <a:pt x="85725" y="1971675"/>
                  </a:lnTo>
                  <a:lnTo>
                    <a:pt x="47625" y="2041525"/>
                  </a:lnTo>
                  <a:lnTo>
                    <a:pt x="12700" y="2092325"/>
                  </a:lnTo>
                  <a:lnTo>
                    <a:pt x="0" y="2136775"/>
                  </a:lnTo>
                  <a:lnTo>
                    <a:pt x="76200" y="2149475"/>
                  </a:lnTo>
                  <a:lnTo>
                    <a:pt x="120650" y="2146300"/>
                  </a:lnTo>
                  <a:lnTo>
                    <a:pt x="203200" y="2016125"/>
                  </a:lnTo>
                  <a:lnTo>
                    <a:pt x="254000" y="1962150"/>
                  </a:lnTo>
                  <a:lnTo>
                    <a:pt x="234950" y="1866900"/>
                  </a:lnTo>
                  <a:lnTo>
                    <a:pt x="276225" y="1863725"/>
                  </a:lnTo>
                  <a:lnTo>
                    <a:pt x="266700" y="1765300"/>
                  </a:lnTo>
                  <a:cubicBezTo>
                    <a:pt x="265642" y="1699683"/>
                    <a:pt x="264583" y="1634067"/>
                    <a:pt x="263525" y="1568450"/>
                  </a:cubicBezTo>
                  <a:lnTo>
                    <a:pt x="285750" y="1416050"/>
                  </a:lnTo>
                  <a:lnTo>
                    <a:pt x="327025" y="1320800"/>
                  </a:lnTo>
                  <a:lnTo>
                    <a:pt x="387350" y="1212850"/>
                  </a:lnTo>
                  <a:lnTo>
                    <a:pt x="501650" y="1127125"/>
                  </a:lnTo>
                  <a:lnTo>
                    <a:pt x="647700" y="1263650"/>
                  </a:lnTo>
                  <a:lnTo>
                    <a:pt x="692150" y="1323975"/>
                  </a:lnTo>
                  <a:lnTo>
                    <a:pt x="714375" y="1530350"/>
                  </a:lnTo>
                  <a:lnTo>
                    <a:pt x="749300" y="1666875"/>
                  </a:lnTo>
                  <a:lnTo>
                    <a:pt x="749300" y="1828800"/>
                  </a:lnTo>
                  <a:lnTo>
                    <a:pt x="765175" y="1892300"/>
                  </a:lnTo>
                  <a:lnTo>
                    <a:pt x="749300" y="1930400"/>
                  </a:lnTo>
                  <a:lnTo>
                    <a:pt x="803275" y="2019300"/>
                  </a:lnTo>
                  <a:lnTo>
                    <a:pt x="803275" y="2089150"/>
                  </a:lnTo>
                  <a:lnTo>
                    <a:pt x="860425" y="2143125"/>
                  </a:lnTo>
                  <a:lnTo>
                    <a:pt x="923925" y="2127250"/>
                  </a:lnTo>
                  <a:lnTo>
                    <a:pt x="952500" y="2089150"/>
                  </a:lnTo>
                  <a:lnTo>
                    <a:pt x="942975" y="2038350"/>
                  </a:lnTo>
                  <a:lnTo>
                    <a:pt x="914400" y="1968500"/>
                  </a:lnTo>
                  <a:lnTo>
                    <a:pt x="889000" y="1927225"/>
                  </a:lnTo>
                  <a:lnTo>
                    <a:pt x="879475" y="1889125"/>
                  </a:lnTo>
                  <a:lnTo>
                    <a:pt x="850900" y="1863725"/>
                  </a:lnTo>
                  <a:lnTo>
                    <a:pt x="850900" y="1835150"/>
                  </a:lnTo>
                  <a:lnTo>
                    <a:pt x="911225" y="1831975"/>
                  </a:lnTo>
                  <a:lnTo>
                    <a:pt x="901700" y="1739900"/>
                  </a:lnTo>
                  <a:lnTo>
                    <a:pt x="885825" y="1679575"/>
                  </a:lnTo>
                  <a:cubicBezTo>
                    <a:pt x="884767" y="1631950"/>
                    <a:pt x="883708" y="1584325"/>
                    <a:pt x="882650" y="1536700"/>
                  </a:cubicBezTo>
                  <a:lnTo>
                    <a:pt x="873125" y="1368425"/>
                  </a:lnTo>
                  <a:lnTo>
                    <a:pt x="850900" y="1292225"/>
                  </a:lnTo>
                  <a:lnTo>
                    <a:pt x="860425" y="1247775"/>
                  </a:lnTo>
                  <a:lnTo>
                    <a:pt x="806450" y="1136650"/>
                  </a:lnTo>
                  <a:lnTo>
                    <a:pt x="755650" y="1041400"/>
                  </a:lnTo>
                  <a:lnTo>
                    <a:pt x="742950" y="936625"/>
                  </a:lnTo>
                  <a:lnTo>
                    <a:pt x="806450" y="809625"/>
                  </a:lnTo>
                  <a:lnTo>
                    <a:pt x="831850" y="615950"/>
                  </a:lnTo>
                  <a:lnTo>
                    <a:pt x="812800" y="444500"/>
                  </a:lnTo>
                  <a:lnTo>
                    <a:pt x="765175" y="381000"/>
                  </a:lnTo>
                  <a:lnTo>
                    <a:pt x="666750" y="330200"/>
                  </a:lnTo>
                  <a:lnTo>
                    <a:pt x="619125" y="317500"/>
                  </a:lnTo>
                  <a:lnTo>
                    <a:pt x="612775" y="301625"/>
                  </a:lnTo>
                  <a:lnTo>
                    <a:pt x="625475" y="247650"/>
                  </a:lnTo>
                  <a:lnTo>
                    <a:pt x="635000" y="222250"/>
                  </a:lnTo>
                  <a:lnTo>
                    <a:pt x="631825" y="174625"/>
                  </a:lnTo>
                  <a:lnTo>
                    <a:pt x="622300" y="149225"/>
                  </a:lnTo>
                  <a:lnTo>
                    <a:pt x="609600" y="76200"/>
                  </a:lnTo>
                  <a:lnTo>
                    <a:pt x="571500" y="19050"/>
                  </a:lnTo>
                  <a:lnTo>
                    <a:pt x="530225" y="3175"/>
                  </a:lnTo>
                  <a:lnTo>
                    <a:pt x="501650" y="0"/>
                  </a:lnTo>
                  <a:lnTo>
                    <a:pt x="463550" y="9525"/>
                  </a:lnTo>
                  <a:lnTo>
                    <a:pt x="428625" y="47625"/>
                  </a:lnTo>
                  <a:lnTo>
                    <a:pt x="403225" y="92075"/>
                  </a:lnTo>
                  <a:lnTo>
                    <a:pt x="393700" y="117475"/>
                  </a:lnTo>
                  <a:lnTo>
                    <a:pt x="403225" y="168275"/>
                  </a:lnTo>
                  <a:lnTo>
                    <a:pt x="393700" y="196850"/>
                  </a:lnTo>
                  <a:lnTo>
                    <a:pt x="415925" y="247650"/>
                  </a:lnTo>
                  <a:lnTo>
                    <a:pt x="425450" y="257175"/>
                  </a:lnTo>
                  <a:lnTo>
                    <a:pt x="419100" y="320675"/>
                  </a:ln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 name="直線コネクタ 9">
              <a:extLst>
                <a:ext uri="{FF2B5EF4-FFF2-40B4-BE49-F238E27FC236}">
                  <a16:creationId xmlns:a16="http://schemas.microsoft.com/office/drawing/2014/main" id="{8B69CE25-100E-4CD8-9B01-58782402B996}"/>
                </a:ext>
              </a:extLst>
            </p:cNvPr>
            <p:cNvCxnSpPr>
              <a:cxnSpLocks/>
            </p:cNvCxnSpPr>
            <p:nvPr/>
          </p:nvCxnSpPr>
          <p:spPr>
            <a:xfrm>
              <a:off x="1751061" y="3079750"/>
              <a:ext cx="0" cy="288671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直線コネクタ 11">
              <a:extLst>
                <a:ext uri="{FF2B5EF4-FFF2-40B4-BE49-F238E27FC236}">
                  <a16:creationId xmlns:a16="http://schemas.microsoft.com/office/drawing/2014/main" id="{E3DC2962-6CA8-44CB-B859-CF29D31D80A5}"/>
                </a:ext>
              </a:extLst>
            </p:cNvPr>
            <p:cNvCxnSpPr>
              <a:cxnSpLocks/>
            </p:cNvCxnSpPr>
            <p:nvPr/>
          </p:nvCxnSpPr>
          <p:spPr>
            <a:xfrm>
              <a:off x="3182112" y="3079750"/>
              <a:ext cx="0" cy="288671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直線コネクタ 12">
              <a:extLst>
                <a:ext uri="{FF2B5EF4-FFF2-40B4-BE49-F238E27FC236}">
                  <a16:creationId xmlns:a16="http://schemas.microsoft.com/office/drawing/2014/main" id="{5D34E32F-8424-416B-ADBF-E71780EF8E65}"/>
                </a:ext>
              </a:extLst>
            </p:cNvPr>
            <p:cNvCxnSpPr>
              <a:cxnSpLocks/>
            </p:cNvCxnSpPr>
            <p:nvPr/>
          </p:nvCxnSpPr>
          <p:spPr>
            <a:xfrm>
              <a:off x="1744709" y="3167064"/>
              <a:ext cx="1440000" cy="0"/>
            </a:xfrm>
            <a:prstGeom prst="line">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5" name="テキスト ボックス 14">
              <a:extLst>
                <a:ext uri="{FF2B5EF4-FFF2-40B4-BE49-F238E27FC236}">
                  <a16:creationId xmlns:a16="http://schemas.microsoft.com/office/drawing/2014/main" id="{F191CE05-0FD6-4AFF-B8EB-BA8E97141F41}"/>
                </a:ext>
              </a:extLst>
            </p:cNvPr>
            <p:cNvSpPr txBox="1"/>
            <p:nvPr/>
          </p:nvSpPr>
          <p:spPr>
            <a:xfrm>
              <a:off x="2211900" y="2805114"/>
              <a:ext cx="696400" cy="368300"/>
            </a:xfrm>
            <a:prstGeom prst="rect">
              <a:avLst/>
            </a:prstGeom>
            <a:noFill/>
          </p:spPr>
          <p:txBody>
            <a:bodyPr wrap="square" rtlCol="0">
              <a:spAutoFit/>
            </a:bodyPr>
            <a:lstStyle/>
            <a:p>
              <a:r>
                <a:rPr kumimoji="1" lang="en-US" altLang="ja-JP" dirty="0"/>
                <a:t>2m</a:t>
              </a:r>
              <a:endParaRPr kumimoji="1" lang="ja-JP" altLang="en-US" dirty="0"/>
            </a:p>
          </p:txBody>
        </p:sp>
        <p:cxnSp>
          <p:nvCxnSpPr>
            <p:cNvPr id="17" name="直線コネクタ 16">
              <a:extLst>
                <a:ext uri="{FF2B5EF4-FFF2-40B4-BE49-F238E27FC236}">
                  <a16:creationId xmlns:a16="http://schemas.microsoft.com/office/drawing/2014/main" id="{98CAFF0C-64C2-4453-B68F-4E91B394A69D}"/>
                </a:ext>
              </a:extLst>
            </p:cNvPr>
            <p:cNvCxnSpPr>
              <a:cxnSpLocks/>
            </p:cNvCxnSpPr>
            <p:nvPr/>
          </p:nvCxnSpPr>
          <p:spPr>
            <a:xfrm>
              <a:off x="1751060" y="3987800"/>
              <a:ext cx="360000" cy="0"/>
            </a:xfrm>
            <a:prstGeom prst="line">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8" name="直線コネクタ 17">
              <a:extLst>
                <a:ext uri="{FF2B5EF4-FFF2-40B4-BE49-F238E27FC236}">
                  <a16:creationId xmlns:a16="http://schemas.microsoft.com/office/drawing/2014/main" id="{8222B9D5-A7C8-4F60-B738-D059143CE0AC}"/>
                </a:ext>
              </a:extLst>
            </p:cNvPr>
            <p:cNvCxnSpPr>
              <a:cxnSpLocks/>
            </p:cNvCxnSpPr>
            <p:nvPr/>
          </p:nvCxnSpPr>
          <p:spPr>
            <a:xfrm>
              <a:off x="2107090" y="3989388"/>
              <a:ext cx="360000" cy="0"/>
            </a:xfrm>
            <a:prstGeom prst="line">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9" name="直線コネクタ 18">
              <a:extLst>
                <a:ext uri="{FF2B5EF4-FFF2-40B4-BE49-F238E27FC236}">
                  <a16:creationId xmlns:a16="http://schemas.microsoft.com/office/drawing/2014/main" id="{D9CB9498-CF89-4471-8388-66EB05E1F9D5}"/>
                </a:ext>
              </a:extLst>
            </p:cNvPr>
            <p:cNvCxnSpPr>
              <a:cxnSpLocks/>
            </p:cNvCxnSpPr>
            <p:nvPr/>
          </p:nvCxnSpPr>
          <p:spPr>
            <a:xfrm>
              <a:off x="2462328" y="3990976"/>
              <a:ext cx="360000" cy="0"/>
            </a:xfrm>
            <a:prstGeom prst="line">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0" name="直線コネクタ 19">
              <a:extLst>
                <a:ext uri="{FF2B5EF4-FFF2-40B4-BE49-F238E27FC236}">
                  <a16:creationId xmlns:a16="http://schemas.microsoft.com/office/drawing/2014/main" id="{0AD27707-4261-44FD-831A-6F1080500022}"/>
                </a:ext>
              </a:extLst>
            </p:cNvPr>
            <p:cNvCxnSpPr>
              <a:cxnSpLocks/>
            </p:cNvCxnSpPr>
            <p:nvPr/>
          </p:nvCxnSpPr>
          <p:spPr>
            <a:xfrm>
              <a:off x="2818179" y="3992564"/>
              <a:ext cx="360000" cy="0"/>
            </a:xfrm>
            <a:prstGeom prst="line">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1" name="テキスト ボックス 20">
              <a:extLst>
                <a:ext uri="{FF2B5EF4-FFF2-40B4-BE49-F238E27FC236}">
                  <a16:creationId xmlns:a16="http://schemas.microsoft.com/office/drawing/2014/main" id="{BDBB39D0-8D49-4471-A7BD-12848B9B5C17}"/>
                </a:ext>
              </a:extLst>
            </p:cNvPr>
            <p:cNvSpPr txBox="1"/>
            <p:nvPr/>
          </p:nvSpPr>
          <p:spPr>
            <a:xfrm>
              <a:off x="1744709" y="3668505"/>
              <a:ext cx="360000" cy="338554"/>
            </a:xfrm>
            <a:prstGeom prst="rect">
              <a:avLst/>
            </a:prstGeom>
            <a:noFill/>
          </p:spPr>
          <p:txBody>
            <a:bodyPr wrap="square" rtlCol="0">
              <a:spAutoFit/>
            </a:bodyPr>
            <a:lstStyle/>
            <a:p>
              <a:r>
                <a:rPr kumimoji="1" lang="ja-JP" altLang="en-US" sz="1600" dirty="0"/>
                <a:t>腕</a:t>
              </a:r>
            </a:p>
          </p:txBody>
        </p:sp>
        <p:sp>
          <p:nvSpPr>
            <p:cNvPr id="22" name="テキスト ボックス 21">
              <a:extLst>
                <a:ext uri="{FF2B5EF4-FFF2-40B4-BE49-F238E27FC236}">
                  <a16:creationId xmlns:a16="http://schemas.microsoft.com/office/drawing/2014/main" id="{85476134-DB5F-4309-85A9-368E35250A67}"/>
                </a:ext>
              </a:extLst>
            </p:cNvPr>
            <p:cNvSpPr txBox="1"/>
            <p:nvPr/>
          </p:nvSpPr>
          <p:spPr>
            <a:xfrm>
              <a:off x="2802419" y="3668505"/>
              <a:ext cx="360000" cy="338554"/>
            </a:xfrm>
            <a:prstGeom prst="rect">
              <a:avLst/>
            </a:prstGeom>
            <a:noFill/>
          </p:spPr>
          <p:txBody>
            <a:bodyPr wrap="square" rtlCol="0">
              <a:spAutoFit/>
            </a:bodyPr>
            <a:lstStyle/>
            <a:p>
              <a:r>
                <a:rPr kumimoji="1" lang="ja-JP" altLang="en-US" sz="1600" dirty="0"/>
                <a:t>腕</a:t>
              </a:r>
            </a:p>
          </p:txBody>
        </p:sp>
        <p:sp>
          <p:nvSpPr>
            <p:cNvPr id="23" name="テキスト ボックス 22">
              <a:extLst>
                <a:ext uri="{FF2B5EF4-FFF2-40B4-BE49-F238E27FC236}">
                  <a16:creationId xmlns:a16="http://schemas.microsoft.com/office/drawing/2014/main" id="{543894AF-8AD1-4882-AFE9-5481A57CE096}"/>
                </a:ext>
              </a:extLst>
            </p:cNvPr>
            <p:cNvSpPr txBox="1"/>
            <p:nvPr/>
          </p:nvSpPr>
          <p:spPr>
            <a:xfrm>
              <a:off x="2060020" y="3265491"/>
              <a:ext cx="430887" cy="701087"/>
            </a:xfrm>
            <a:prstGeom prst="rect">
              <a:avLst/>
            </a:prstGeom>
            <a:noFill/>
          </p:spPr>
          <p:txBody>
            <a:bodyPr vert="eaVert" wrap="square" rtlCol="0">
              <a:spAutoFit/>
            </a:bodyPr>
            <a:lstStyle/>
            <a:p>
              <a:r>
                <a:rPr kumimoji="1" lang="ja-JP" altLang="en-US" sz="1600" dirty="0"/>
                <a:t>打診棒</a:t>
              </a:r>
              <a:endParaRPr kumimoji="1" lang="en-US" altLang="ja-JP" sz="1600" dirty="0"/>
            </a:p>
          </p:txBody>
        </p:sp>
        <p:sp>
          <p:nvSpPr>
            <p:cNvPr id="24" name="テキスト ボックス 23">
              <a:extLst>
                <a:ext uri="{FF2B5EF4-FFF2-40B4-BE49-F238E27FC236}">
                  <a16:creationId xmlns:a16="http://schemas.microsoft.com/office/drawing/2014/main" id="{F00056C2-4644-4AD2-956C-C62166E7654C}"/>
                </a:ext>
              </a:extLst>
            </p:cNvPr>
            <p:cNvSpPr txBox="1"/>
            <p:nvPr/>
          </p:nvSpPr>
          <p:spPr>
            <a:xfrm>
              <a:off x="2420020" y="3253291"/>
              <a:ext cx="430887" cy="701087"/>
            </a:xfrm>
            <a:prstGeom prst="rect">
              <a:avLst/>
            </a:prstGeom>
            <a:noFill/>
          </p:spPr>
          <p:txBody>
            <a:bodyPr vert="eaVert" wrap="square" rtlCol="0">
              <a:spAutoFit/>
            </a:bodyPr>
            <a:lstStyle/>
            <a:p>
              <a:r>
                <a:rPr kumimoji="1" lang="ja-JP" altLang="en-US" sz="1600" dirty="0"/>
                <a:t>打診棒</a:t>
              </a:r>
              <a:endParaRPr kumimoji="1" lang="en-US" altLang="ja-JP" sz="1600" dirty="0"/>
            </a:p>
          </p:txBody>
        </p:sp>
      </p:grpSp>
      <p:cxnSp>
        <p:nvCxnSpPr>
          <p:cNvPr id="30" name="直線矢印コネクタ 29">
            <a:extLst>
              <a:ext uri="{FF2B5EF4-FFF2-40B4-BE49-F238E27FC236}">
                <a16:creationId xmlns:a16="http://schemas.microsoft.com/office/drawing/2014/main" id="{DAF344F7-49FC-4851-89FD-94A88585E500}"/>
              </a:ext>
            </a:extLst>
          </p:cNvPr>
          <p:cNvCxnSpPr/>
          <p:nvPr/>
        </p:nvCxnSpPr>
        <p:spPr>
          <a:xfrm>
            <a:off x="5506500" y="2842260"/>
            <a:ext cx="1446348" cy="0"/>
          </a:xfrm>
          <a:prstGeom prst="straightConnector1">
            <a:avLst/>
          </a:prstGeom>
          <a:ln w="127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024" name="直線コネクタ 1023">
            <a:extLst>
              <a:ext uri="{FF2B5EF4-FFF2-40B4-BE49-F238E27FC236}">
                <a16:creationId xmlns:a16="http://schemas.microsoft.com/office/drawing/2014/main" id="{74E87F6B-2194-472A-B6D8-30F59FD869FC}"/>
              </a:ext>
            </a:extLst>
          </p:cNvPr>
          <p:cNvCxnSpPr/>
          <p:nvPr/>
        </p:nvCxnSpPr>
        <p:spPr>
          <a:xfrm flipH="1">
            <a:off x="5379720" y="2735580"/>
            <a:ext cx="126780" cy="343566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直線コネクタ 33">
            <a:extLst>
              <a:ext uri="{FF2B5EF4-FFF2-40B4-BE49-F238E27FC236}">
                <a16:creationId xmlns:a16="http://schemas.microsoft.com/office/drawing/2014/main" id="{3016E5D4-B823-49A0-ACC3-781A388F939D}"/>
              </a:ext>
            </a:extLst>
          </p:cNvPr>
          <p:cNvCxnSpPr>
            <a:cxnSpLocks/>
          </p:cNvCxnSpPr>
          <p:nvPr/>
        </p:nvCxnSpPr>
        <p:spPr>
          <a:xfrm flipH="1">
            <a:off x="6944237" y="2735580"/>
            <a:ext cx="8611" cy="349831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28" name="テキスト ボックス 1027">
            <a:extLst>
              <a:ext uri="{FF2B5EF4-FFF2-40B4-BE49-F238E27FC236}">
                <a16:creationId xmlns:a16="http://schemas.microsoft.com/office/drawing/2014/main" id="{0CA04EA6-783C-4487-9914-5BDF8F669EB2}"/>
              </a:ext>
            </a:extLst>
          </p:cNvPr>
          <p:cNvSpPr txBox="1"/>
          <p:nvPr/>
        </p:nvSpPr>
        <p:spPr>
          <a:xfrm>
            <a:off x="5952782" y="2472928"/>
            <a:ext cx="702038" cy="369332"/>
          </a:xfrm>
          <a:prstGeom prst="rect">
            <a:avLst/>
          </a:prstGeom>
          <a:noFill/>
        </p:spPr>
        <p:txBody>
          <a:bodyPr wrap="square" rtlCol="0">
            <a:spAutoFit/>
          </a:bodyPr>
          <a:lstStyle/>
          <a:p>
            <a:r>
              <a:rPr kumimoji="1" lang="ja-JP" altLang="en-US" dirty="0"/>
              <a:t>２ｍ</a:t>
            </a:r>
          </a:p>
        </p:txBody>
      </p:sp>
      <p:cxnSp>
        <p:nvCxnSpPr>
          <p:cNvPr id="38" name="直線矢印コネクタ 37">
            <a:extLst>
              <a:ext uri="{FF2B5EF4-FFF2-40B4-BE49-F238E27FC236}">
                <a16:creationId xmlns:a16="http://schemas.microsoft.com/office/drawing/2014/main" id="{AAE6523C-B7AE-4FFF-98BD-6C137BB666D0}"/>
              </a:ext>
            </a:extLst>
          </p:cNvPr>
          <p:cNvCxnSpPr/>
          <p:nvPr/>
        </p:nvCxnSpPr>
        <p:spPr>
          <a:xfrm>
            <a:off x="6944237" y="2842260"/>
            <a:ext cx="1446348" cy="0"/>
          </a:xfrm>
          <a:prstGeom prst="straightConnector1">
            <a:avLst/>
          </a:prstGeom>
          <a:ln w="127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9" name="直線コネクタ 38">
            <a:extLst>
              <a:ext uri="{FF2B5EF4-FFF2-40B4-BE49-F238E27FC236}">
                <a16:creationId xmlns:a16="http://schemas.microsoft.com/office/drawing/2014/main" id="{34929B85-D0E7-4E89-A52D-D874058901CB}"/>
              </a:ext>
            </a:extLst>
          </p:cNvPr>
          <p:cNvCxnSpPr>
            <a:cxnSpLocks/>
          </p:cNvCxnSpPr>
          <p:nvPr/>
        </p:nvCxnSpPr>
        <p:spPr>
          <a:xfrm>
            <a:off x="8390585" y="2735580"/>
            <a:ext cx="69406" cy="343566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テキスト ボックス 39">
            <a:extLst>
              <a:ext uri="{FF2B5EF4-FFF2-40B4-BE49-F238E27FC236}">
                <a16:creationId xmlns:a16="http://schemas.microsoft.com/office/drawing/2014/main" id="{91A48E59-0B5A-4AD4-968A-A508CEE9CBC8}"/>
              </a:ext>
            </a:extLst>
          </p:cNvPr>
          <p:cNvSpPr txBox="1"/>
          <p:nvPr/>
        </p:nvSpPr>
        <p:spPr>
          <a:xfrm>
            <a:off x="7390519" y="2472928"/>
            <a:ext cx="702038" cy="369332"/>
          </a:xfrm>
          <a:prstGeom prst="rect">
            <a:avLst/>
          </a:prstGeom>
          <a:noFill/>
        </p:spPr>
        <p:txBody>
          <a:bodyPr wrap="square" rtlCol="0">
            <a:spAutoFit/>
          </a:bodyPr>
          <a:lstStyle/>
          <a:p>
            <a:r>
              <a:rPr kumimoji="1" lang="ja-JP" altLang="en-US" dirty="0"/>
              <a:t>２ｍ</a:t>
            </a:r>
          </a:p>
        </p:txBody>
      </p:sp>
      <p:sp>
        <p:nvSpPr>
          <p:cNvPr id="43" name="テキスト ボックス 42">
            <a:extLst>
              <a:ext uri="{FF2B5EF4-FFF2-40B4-BE49-F238E27FC236}">
                <a16:creationId xmlns:a16="http://schemas.microsoft.com/office/drawing/2014/main" id="{E45EFAA5-838B-4B78-A470-23E3FFF51F0D}"/>
              </a:ext>
            </a:extLst>
          </p:cNvPr>
          <p:cNvSpPr txBox="1"/>
          <p:nvPr/>
        </p:nvSpPr>
        <p:spPr>
          <a:xfrm>
            <a:off x="1637150" y="2484756"/>
            <a:ext cx="2249814" cy="400110"/>
          </a:xfrm>
          <a:prstGeom prst="rect">
            <a:avLst/>
          </a:prstGeom>
          <a:noFill/>
        </p:spPr>
        <p:txBody>
          <a:bodyPr wrap="square" rtlCol="0">
            <a:spAutoFit/>
          </a:bodyPr>
          <a:lstStyle/>
          <a:p>
            <a:r>
              <a:rPr kumimoji="1" lang="en-US" altLang="ja-JP" sz="2000" u="sng" dirty="0"/>
              <a:t>※</a:t>
            </a:r>
            <a:r>
              <a:rPr kumimoji="1" lang="ja-JP" altLang="en-US" sz="2000" u="sng" dirty="0"/>
              <a:t>適切な間隔</a:t>
            </a:r>
            <a:r>
              <a:rPr kumimoji="1" lang="en-US" altLang="ja-JP" sz="2000" u="sng" dirty="0"/>
              <a:t>2m</a:t>
            </a:r>
            <a:endParaRPr kumimoji="1" lang="ja-JP" altLang="en-US" sz="2000" u="sng" dirty="0"/>
          </a:p>
        </p:txBody>
      </p:sp>
      <p:sp>
        <p:nvSpPr>
          <p:cNvPr id="44" name="テキスト ボックス 43">
            <a:extLst>
              <a:ext uri="{FF2B5EF4-FFF2-40B4-BE49-F238E27FC236}">
                <a16:creationId xmlns:a16="http://schemas.microsoft.com/office/drawing/2014/main" id="{57FB7F36-8A18-4BD2-810C-9A694297D22A}"/>
              </a:ext>
            </a:extLst>
          </p:cNvPr>
          <p:cNvSpPr txBox="1"/>
          <p:nvPr/>
        </p:nvSpPr>
        <p:spPr>
          <a:xfrm>
            <a:off x="1690711" y="1288491"/>
            <a:ext cx="6769280" cy="977191"/>
          </a:xfrm>
          <a:prstGeom prst="rect">
            <a:avLst/>
          </a:prstGeom>
          <a:noFill/>
        </p:spPr>
        <p:txBody>
          <a:bodyPr wrap="square" rtlCol="0">
            <a:spAutoFit/>
          </a:bodyPr>
          <a:lstStyle/>
          <a:p>
            <a:pPr>
              <a:lnSpc>
                <a:spcPct val="150000"/>
              </a:lnSpc>
            </a:pPr>
            <a:r>
              <a:rPr kumimoji="1" lang="ja-JP" altLang="en-US" sz="2000" dirty="0"/>
              <a:t>ロープアクセスでの適切な間隔は</a:t>
            </a:r>
            <a:r>
              <a:rPr kumimoji="1" lang="en-US" altLang="ja-JP" sz="2000" dirty="0"/>
              <a:t>2m</a:t>
            </a:r>
            <a:r>
              <a:rPr kumimoji="1" lang="ja-JP" altLang="en-US" sz="2000" dirty="0"/>
              <a:t>。</a:t>
            </a:r>
            <a:endParaRPr kumimoji="1" lang="en-US" altLang="ja-JP" sz="2000" dirty="0"/>
          </a:p>
          <a:p>
            <a:pPr>
              <a:lnSpc>
                <a:spcPct val="150000"/>
              </a:lnSpc>
            </a:pPr>
            <a:r>
              <a:rPr kumimoji="1" lang="ja-JP" altLang="en-US" sz="2000" dirty="0"/>
              <a:t>左右に大きく振っての調査は、打診漏れが発生しやすい。</a:t>
            </a:r>
          </a:p>
        </p:txBody>
      </p:sp>
      <p:sp>
        <p:nvSpPr>
          <p:cNvPr id="1031" name="円弧 1030">
            <a:extLst>
              <a:ext uri="{FF2B5EF4-FFF2-40B4-BE49-F238E27FC236}">
                <a16:creationId xmlns:a16="http://schemas.microsoft.com/office/drawing/2014/main" id="{F5CCCC73-12F4-47F7-B650-976EDE6717D8}"/>
              </a:ext>
            </a:extLst>
          </p:cNvPr>
          <p:cNvSpPr/>
          <p:nvPr/>
        </p:nvSpPr>
        <p:spPr>
          <a:xfrm rot="8055385">
            <a:off x="1278948" y="4444904"/>
            <a:ext cx="1415879" cy="1415879"/>
          </a:xfrm>
          <a:prstGeom prst="arc">
            <a:avLst/>
          </a:prstGeom>
          <a:ln w="127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46" name="テキスト ボックス 45">
            <a:extLst>
              <a:ext uri="{FF2B5EF4-FFF2-40B4-BE49-F238E27FC236}">
                <a16:creationId xmlns:a16="http://schemas.microsoft.com/office/drawing/2014/main" id="{6935F16D-7ED3-424C-87E8-9A8A634D99DE}"/>
              </a:ext>
            </a:extLst>
          </p:cNvPr>
          <p:cNvSpPr txBox="1"/>
          <p:nvPr/>
        </p:nvSpPr>
        <p:spPr>
          <a:xfrm>
            <a:off x="1289925" y="6237333"/>
            <a:ext cx="2766145" cy="646331"/>
          </a:xfrm>
          <a:prstGeom prst="rect">
            <a:avLst/>
          </a:prstGeom>
          <a:noFill/>
        </p:spPr>
        <p:txBody>
          <a:bodyPr wrap="square" rtlCol="0">
            <a:spAutoFit/>
          </a:bodyPr>
          <a:lstStyle/>
          <a:p>
            <a:r>
              <a:rPr kumimoji="1" lang="ja-JP" altLang="en-US" u="sng" dirty="0"/>
              <a:t>左右に振っての調査は打診漏れが発生しやすい</a:t>
            </a:r>
          </a:p>
        </p:txBody>
      </p:sp>
      <p:cxnSp>
        <p:nvCxnSpPr>
          <p:cNvPr id="5" name="直線矢印コネクタ 4">
            <a:extLst>
              <a:ext uri="{FF2B5EF4-FFF2-40B4-BE49-F238E27FC236}">
                <a16:creationId xmlns:a16="http://schemas.microsoft.com/office/drawing/2014/main" id="{B9BACDCF-7FA5-4F05-88D3-5235E285E053}"/>
              </a:ext>
            </a:extLst>
          </p:cNvPr>
          <p:cNvCxnSpPr/>
          <p:nvPr/>
        </p:nvCxnSpPr>
        <p:spPr>
          <a:xfrm flipV="1">
            <a:off x="1560945" y="5865091"/>
            <a:ext cx="229905" cy="368799"/>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77561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F1803F8-4ADE-4447-A00E-D5722AD69854}"/>
              </a:ext>
            </a:extLst>
          </p:cNvPr>
          <p:cNvSpPr>
            <a:spLocks noGrp="1"/>
          </p:cNvSpPr>
          <p:nvPr>
            <p:ph type="title"/>
          </p:nvPr>
        </p:nvSpPr>
        <p:spPr>
          <a:xfrm>
            <a:off x="1945199" y="624110"/>
            <a:ext cx="6709273" cy="727612"/>
          </a:xfrm>
        </p:spPr>
        <p:txBody>
          <a:bodyPr>
            <a:normAutofit fontScale="90000"/>
          </a:bodyPr>
          <a:lstStyle/>
          <a:p>
            <a:r>
              <a:rPr kumimoji="1" lang="ja-JP" altLang="en-US" dirty="0"/>
              <a:t>打診調査の品質に影響するものは？</a:t>
            </a:r>
            <a:br>
              <a:rPr kumimoji="1" lang="en-US" altLang="ja-JP" dirty="0"/>
            </a:br>
            <a:endParaRPr kumimoji="1" lang="ja-JP" altLang="en-US" dirty="0"/>
          </a:p>
        </p:txBody>
      </p:sp>
      <p:sp>
        <p:nvSpPr>
          <p:cNvPr id="3" name="テキスト ボックス 2">
            <a:extLst>
              <a:ext uri="{FF2B5EF4-FFF2-40B4-BE49-F238E27FC236}">
                <a16:creationId xmlns:a16="http://schemas.microsoft.com/office/drawing/2014/main" id="{188FCCDE-12D2-4C57-89D9-6A7D1CD8128F}"/>
              </a:ext>
            </a:extLst>
          </p:cNvPr>
          <p:cNvSpPr txBox="1"/>
          <p:nvPr/>
        </p:nvSpPr>
        <p:spPr>
          <a:xfrm>
            <a:off x="1690710" y="1288491"/>
            <a:ext cx="7453290" cy="5593839"/>
          </a:xfrm>
          <a:prstGeom prst="rect">
            <a:avLst/>
          </a:prstGeom>
          <a:noFill/>
        </p:spPr>
        <p:txBody>
          <a:bodyPr wrap="square" rtlCol="0">
            <a:spAutoFit/>
          </a:bodyPr>
          <a:lstStyle/>
          <a:p>
            <a:pPr>
              <a:lnSpc>
                <a:spcPct val="150000"/>
              </a:lnSpc>
            </a:pPr>
            <a:r>
              <a:rPr kumimoji="1" lang="ja-JP" altLang="en-US" sz="2000" dirty="0"/>
              <a:t>〇調査員の知識、熟練度、性格。</a:t>
            </a:r>
            <a:endParaRPr kumimoji="1" lang="en-US" altLang="ja-JP" sz="2000" dirty="0"/>
          </a:p>
          <a:p>
            <a:pPr>
              <a:lnSpc>
                <a:spcPct val="150000"/>
              </a:lnSpc>
            </a:pPr>
            <a:r>
              <a:rPr kumimoji="1" lang="ja-JP" altLang="en-US" sz="2000" dirty="0"/>
              <a:t>〇陶片浮き、下地浮きの判別に個人差が生じる。</a:t>
            </a:r>
            <a:endParaRPr kumimoji="1" lang="en-US" altLang="ja-JP" sz="2000" dirty="0"/>
          </a:p>
          <a:p>
            <a:pPr>
              <a:lnSpc>
                <a:spcPct val="150000"/>
              </a:lnSpc>
            </a:pPr>
            <a:r>
              <a:rPr kumimoji="1" lang="ja-JP" altLang="en-US" sz="2000" dirty="0"/>
              <a:t>〇年齢によって聞き取れない音域がある。</a:t>
            </a:r>
            <a:endParaRPr kumimoji="1" lang="en-US" altLang="ja-JP" sz="2000" dirty="0"/>
          </a:p>
          <a:p>
            <a:pPr>
              <a:lnSpc>
                <a:spcPct val="150000"/>
              </a:lnSpc>
            </a:pPr>
            <a:r>
              <a:rPr kumimoji="1" lang="ja-JP" altLang="en-US" sz="2000" dirty="0">
                <a:solidFill>
                  <a:srgbClr val="0070C0"/>
                </a:solidFill>
              </a:rPr>
              <a:t>⇒毎日、調査前に全員で陶片浮き、下地浮きの打音を確認して、　</a:t>
            </a:r>
            <a:endParaRPr kumimoji="1" lang="en-US" altLang="ja-JP" sz="2000" dirty="0">
              <a:solidFill>
                <a:srgbClr val="0070C0"/>
              </a:solidFill>
            </a:endParaRPr>
          </a:p>
          <a:p>
            <a:pPr>
              <a:lnSpc>
                <a:spcPct val="150000"/>
              </a:lnSpc>
            </a:pPr>
            <a:r>
              <a:rPr kumimoji="1" lang="ja-JP" altLang="en-US" sz="2000" dirty="0">
                <a:solidFill>
                  <a:srgbClr val="0070C0"/>
                </a:solidFill>
              </a:rPr>
              <a:t>　調査員の感覚を統一する。</a:t>
            </a:r>
            <a:endParaRPr kumimoji="1" lang="en-US" altLang="ja-JP" sz="2000" dirty="0">
              <a:solidFill>
                <a:srgbClr val="0070C0"/>
              </a:solidFill>
            </a:endParaRPr>
          </a:p>
          <a:p>
            <a:pPr>
              <a:lnSpc>
                <a:spcPct val="150000"/>
              </a:lnSpc>
            </a:pPr>
            <a:r>
              <a:rPr kumimoji="1" lang="ja-JP" altLang="en-US" sz="2000" dirty="0"/>
              <a:t>〇仮設足場の種類</a:t>
            </a:r>
            <a:endParaRPr kumimoji="1" lang="en-US" altLang="ja-JP" sz="2000" dirty="0"/>
          </a:p>
          <a:p>
            <a:pPr>
              <a:lnSpc>
                <a:spcPct val="150000"/>
              </a:lnSpc>
            </a:pPr>
            <a:r>
              <a:rPr kumimoji="1" lang="ja-JP" altLang="en-US" sz="2000" dirty="0">
                <a:solidFill>
                  <a:srgbClr val="0070C0"/>
                </a:solidFill>
              </a:rPr>
              <a:t>⇒「作業床の安定性＝作業のし易さ、音の聞き取り易さ」</a:t>
            </a:r>
            <a:endParaRPr kumimoji="1" lang="en-US" altLang="ja-JP" sz="2000" dirty="0">
              <a:solidFill>
                <a:srgbClr val="0070C0"/>
              </a:solidFill>
            </a:endParaRPr>
          </a:p>
          <a:p>
            <a:pPr>
              <a:lnSpc>
                <a:spcPct val="150000"/>
              </a:lnSpc>
            </a:pPr>
            <a:r>
              <a:rPr kumimoji="1" lang="ja-JP" altLang="en-US" sz="2000" dirty="0">
                <a:solidFill>
                  <a:srgbClr val="0070C0"/>
                </a:solidFill>
              </a:rPr>
              <a:t>　とすると。</a:t>
            </a:r>
            <a:endParaRPr kumimoji="1" lang="en-US" altLang="ja-JP" sz="2000" dirty="0">
              <a:solidFill>
                <a:srgbClr val="0070C0"/>
              </a:solidFill>
            </a:endParaRPr>
          </a:p>
          <a:p>
            <a:pPr>
              <a:lnSpc>
                <a:spcPct val="150000"/>
              </a:lnSpc>
            </a:pPr>
            <a:r>
              <a:rPr kumimoji="1" lang="ja-JP" altLang="en-US" sz="2000" dirty="0">
                <a:solidFill>
                  <a:srgbClr val="0070C0"/>
                </a:solidFill>
              </a:rPr>
              <a:t>　仮設足場→高所作業車・仮設ゴンドラ→ロープアクセス</a:t>
            </a:r>
            <a:endParaRPr kumimoji="1" lang="en-US" altLang="ja-JP" sz="2000" dirty="0">
              <a:solidFill>
                <a:srgbClr val="0070C0"/>
              </a:solidFill>
            </a:endParaRPr>
          </a:p>
          <a:p>
            <a:pPr>
              <a:lnSpc>
                <a:spcPct val="150000"/>
              </a:lnSpc>
            </a:pPr>
            <a:r>
              <a:rPr kumimoji="1" lang="ja-JP" altLang="en-US" sz="2000" dirty="0"/>
              <a:t>〇現地マーキングの有無</a:t>
            </a:r>
            <a:endParaRPr kumimoji="1" lang="en-US" altLang="ja-JP" sz="2000" dirty="0"/>
          </a:p>
          <a:p>
            <a:pPr>
              <a:lnSpc>
                <a:spcPct val="150000"/>
              </a:lnSpc>
            </a:pPr>
            <a:r>
              <a:rPr kumimoji="1" lang="ja-JP" altLang="en-US" sz="2000" dirty="0"/>
              <a:t>〇発注者の要望内容の理解、調査員への伝達</a:t>
            </a:r>
            <a:endParaRPr kumimoji="1" lang="en-US" altLang="ja-JP" sz="2000" dirty="0"/>
          </a:p>
          <a:p>
            <a:pPr>
              <a:lnSpc>
                <a:spcPct val="150000"/>
              </a:lnSpc>
            </a:pPr>
            <a:r>
              <a:rPr kumimoji="1" lang="ja-JP" altLang="en-US" sz="2000" u="sng" dirty="0">
                <a:solidFill>
                  <a:srgbClr val="FF0000"/>
                </a:solidFill>
              </a:rPr>
              <a:t>⇒要望内容によって調査グレードを松竹梅に分ける。</a:t>
            </a:r>
          </a:p>
        </p:txBody>
      </p:sp>
    </p:spTree>
    <p:extLst>
      <p:ext uri="{BB962C8B-B14F-4D97-AF65-F5344CB8AC3E}">
        <p14:creationId xmlns:p14="http://schemas.microsoft.com/office/powerpoint/2010/main" val="14327772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F1803F8-4ADE-4447-A00E-D5722AD69854}"/>
              </a:ext>
            </a:extLst>
          </p:cNvPr>
          <p:cNvSpPr>
            <a:spLocks noGrp="1"/>
          </p:cNvSpPr>
          <p:nvPr>
            <p:ph type="title"/>
          </p:nvPr>
        </p:nvSpPr>
        <p:spPr>
          <a:xfrm>
            <a:off x="1945199" y="624110"/>
            <a:ext cx="6709273" cy="727612"/>
          </a:xfrm>
        </p:spPr>
        <p:txBody>
          <a:bodyPr>
            <a:normAutofit/>
          </a:bodyPr>
          <a:lstStyle/>
          <a:p>
            <a:r>
              <a:rPr kumimoji="1" lang="ja-JP" altLang="en-US" dirty="0"/>
              <a:t>調査方法を松竹梅で確立・検証</a:t>
            </a:r>
          </a:p>
        </p:txBody>
      </p:sp>
      <p:graphicFrame>
        <p:nvGraphicFramePr>
          <p:cNvPr id="4" name="表 4">
            <a:extLst>
              <a:ext uri="{FF2B5EF4-FFF2-40B4-BE49-F238E27FC236}">
                <a16:creationId xmlns:a16="http://schemas.microsoft.com/office/drawing/2014/main" id="{5E2978EF-5EED-4309-B3D3-381483CADEAD}"/>
              </a:ext>
            </a:extLst>
          </p:cNvPr>
          <p:cNvGraphicFramePr>
            <a:graphicFrameLocks noGrp="1"/>
          </p:cNvGraphicFramePr>
          <p:nvPr>
            <p:extLst>
              <p:ext uri="{D42A27DB-BD31-4B8C-83A1-F6EECF244321}">
                <p14:modId xmlns:p14="http://schemas.microsoft.com/office/powerpoint/2010/main" val="3133055137"/>
              </p:ext>
            </p:extLst>
          </p:nvPr>
        </p:nvGraphicFramePr>
        <p:xfrm>
          <a:off x="596840" y="1441640"/>
          <a:ext cx="8448564" cy="4646740"/>
        </p:xfrm>
        <a:graphic>
          <a:graphicData uri="http://schemas.openxmlformats.org/drawingml/2006/table">
            <a:tbl>
              <a:tblPr firstRow="1" bandRow="1">
                <a:tableStyleId>{5C22544A-7EE6-4342-B048-85BDC9FD1C3A}</a:tableStyleId>
              </a:tblPr>
              <a:tblGrid>
                <a:gridCol w="2093495">
                  <a:extLst>
                    <a:ext uri="{9D8B030D-6E8A-4147-A177-3AD203B41FA5}">
                      <a16:colId xmlns:a16="http://schemas.microsoft.com/office/drawing/2014/main" val="3374645700"/>
                    </a:ext>
                  </a:extLst>
                </a:gridCol>
                <a:gridCol w="2081463">
                  <a:extLst>
                    <a:ext uri="{9D8B030D-6E8A-4147-A177-3AD203B41FA5}">
                      <a16:colId xmlns:a16="http://schemas.microsoft.com/office/drawing/2014/main" val="1960229417"/>
                    </a:ext>
                  </a:extLst>
                </a:gridCol>
                <a:gridCol w="2129589">
                  <a:extLst>
                    <a:ext uri="{9D8B030D-6E8A-4147-A177-3AD203B41FA5}">
                      <a16:colId xmlns:a16="http://schemas.microsoft.com/office/drawing/2014/main" val="700385006"/>
                    </a:ext>
                  </a:extLst>
                </a:gridCol>
                <a:gridCol w="2144017">
                  <a:extLst>
                    <a:ext uri="{9D8B030D-6E8A-4147-A177-3AD203B41FA5}">
                      <a16:colId xmlns:a16="http://schemas.microsoft.com/office/drawing/2014/main" val="3551218178"/>
                    </a:ext>
                  </a:extLst>
                </a:gridCol>
              </a:tblGrid>
              <a:tr h="694446">
                <a:tc>
                  <a:txBody>
                    <a:bodyPr/>
                    <a:lstStyle/>
                    <a:p>
                      <a:pPr marL="0" marR="0" lvl="0" indent="0" algn="ctr" defTabSz="457200" rtl="0" eaLnBrk="1" fontAlgn="ctr" latinLnBrk="0" hangingPunct="1">
                        <a:lnSpc>
                          <a:spcPct val="100000"/>
                        </a:lnSpc>
                        <a:spcBef>
                          <a:spcPts val="0"/>
                        </a:spcBef>
                        <a:spcAft>
                          <a:spcPts val="0"/>
                        </a:spcAft>
                        <a:buClrTx/>
                        <a:buSzTx/>
                        <a:buFontTx/>
                        <a:buNone/>
                        <a:tabLst/>
                        <a:defRPr/>
                      </a:pPr>
                      <a:r>
                        <a:rPr kumimoji="1" lang="ja-JP" altLang="en-US" sz="1800" b="0" dirty="0"/>
                        <a:t>調査のグレード</a:t>
                      </a:r>
                    </a:p>
                  </a:txBody>
                  <a:tcPr anchor="ctr" anchorCtr="1"/>
                </a:tc>
                <a:tc>
                  <a:txBody>
                    <a:bodyPr/>
                    <a:lstStyle/>
                    <a:p>
                      <a:pPr algn="ctr" fontAlgn="ctr"/>
                      <a:r>
                        <a:rPr kumimoji="1" lang="ja-JP" altLang="en-US" dirty="0"/>
                        <a:t>松</a:t>
                      </a:r>
                    </a:p>
                  </a:txBody>
                  <a:tcPr anchor="ctr" anchorCtr="1"/>
                </a:tc>
                <a:tc>
                  <a:txBody>
                    <a:bodyPr/>
                    <a:lstStyle/>
                    <a:p>
                      <a:pPr algn="ctr" fontAlgn="ctr"/>
                      <a:r>
                        <a:rPr kumimoji="1" lang="ja-JP" altLang="en-US" dirty="0"/>
                        <a:t>竹</a:t>
                      </a:r>
                    </a:p>
                  </a:txBody>
                  <a:tcPr anchor="ctr" anchorCtr="1"/>
                </a:tc>
                <a:tc>
                  <a:txBody>
                    <a:bodyPr/>
                    <a:lstStyle/>
                    <a:p>
                      <a:pPr algn="ctr" fontAlgn="ctr"/>
                      <a:r>
                        <a:rPr kumimoji="1" lang="ja-JP" altLang="en-US" dirty="0"/>
                        <a:t>梅</a:t>
                      </a:r>
                    </a:p>
                  </a:txBody>
                  <a:tcPr anchor="ctr" anchorCtr="1"/>
                </a:tc>
                <a:extLst>
                  <a:ext uri="{0D108BD9-81ED-4DB2-BD59-A6C34878D82A}">
                    <a16:rowId xmlns:a16="http://schemas.microsoft.com/office/drawing/2014/main" val="1086066938"/>
                  </a:ext>
                </a:extLst>
              </a:tr>
              <a:tr h="1001948">
                <a:tc>
                  <a:txBody>
                    <a:bodyPr/>
                    <a:lstStyle/>
                    <a:p>
                      <a:pPr algn="ctr" fontAlgn="ctr"/>
                      <a:r>
                        <a:rPr kumimoji="1" lang="ja-JP" altLang="en-US" dirty="0"/>
                        <a:t>打診間隔</a:t>
                      </a:r>
                    </a:p>
                  </a:txBody>
                  <a:tcPr anchor="ctr" anchorCtr="1"/>
                </a:tc>
                <a:tc>
                  <a:txBody>
                    <a:bodyPr/>
                    <a:lstStyle/>
                    <a:p>
                      <a:pPr algn="ctr"/>
                      <a:r>
                        <a:rPr kumimoji="1" lang="ja-JP" altLang="en-US" sz="1800" b="0" dirty="0"/>
                        <a:t>細かく</a:t>
                      </a:r>
                      <a:endParaRPr kumimoji="1" lang="en-US" altLang="ja-JP" sz="1800" b="0" dirty="0"/>
                    </a:p>
                    <a:p>
                      <a:pPr algn="ctr"/>
                      <a:r>
                        <a:rPr kumimoji="1" lang="ja-JP" altLang="en-US" sz="1800" b="0" dirty="0"/>
                        <a:t>（＠</a:t>
                      </a:r>
                      <a:r>
                        <a:rPr kumimoji="1" lang="en-US" altLang="ja-JP" sz="1800" b="0" dirty="0"/>
                        <a:t>20mm</a:t>
                      </a:r>
                      <a:r>
                        <a:rPr kumimoji="1" lang="ja-JP" altLang="en-US" sz="1800" b="0" dirty="0"/>
                        <a:t>程度）</a:t>
                      </a:r>
                      <a:endParaRPr kumimoji="1" lang="en-US" altLang="ja-JP" sz="1800" b="0" dirty="0"/>
                    </a:p>
                  </a:txBody>
                  <a:tcPr anchor="ctr" anchorCtr="1"/>
                </a:tc>
                <a:tc>
                  <a:txBody>
                    <a:bodyPr/>
                    <a:lstStyle/>
                    <a:p>
                      <a:pPr algn="ctr"/>
                      <a:r>
                        <a:rPr kumimoji="1" lang="ja-JP" altLang="en-US" sz="1800" b="0" dirty="0"/>
                        <a:t>荒く</a:t>
                      </a:r>
                      <a:endParaRPr kumimoji="1" lang="en-US" altLang="ja-JP" sz="1800" b="0" dirty="0"/>
                    </a:p>
                    <a:p>
                      <a:pPr algn="ctr"/>
                      <a:r>
                        <a:rPr kumimoji="1" lang="ja-JP" altLang="en-US" sz="1800" b="0" dirty="0"/>
                        <a:t>（＠</a:t>
                      </a:r>
                      <a:r>
                        <a:rPr kumimoji="1" lang="en-US" altLang="ja-JP" sz="1800" b="0" dirty="0"/>
                        <a:t>50mm</a:t>
                      </a:r>
                      <a:r>
                        <a:rPr kumimoji="1" lang="ja-JP" altLang="en-US" sz="1800" b="0" dirty="0"/>
                        <a:t>程度）</a:t>
                      </a:r>
                      <a:endParaRPr kumimoji="1" lang="en-US" altLang="ja-JP" sz="1800" b="0" dirty="0"/>
                    </a:p>
                  </a:txBody>
                  <a:tcPr anchor="ctr" anchorCtr="1"/>
                </a:tc>
                <a:tc>
                  <a:txBody>
                    <a:bodyPr/>
                    <a:lstStyle/>
                    <a:p>
                      <a:pPr algn="ctr"/>
                      <a:r>
                        <a:rPr kumimoji="1" lang="ja-JP" altLang="en-US" sz="1800" b="0" dirty="0"/>
                        <a:t>かなり荒く</a:t>
                      </a:r>
                      <a:endParaRPr kumimoji="1" lang="en-US" altLang="ja-JP" sz="1800" b="0" dirty="0"/>
                    </a:p>
                    <a:p>
                      <a:pPr algn="ctr"/>
                      <a:r>
                        <a:rPr kumimoji="1" lang="ja-JP" altLang="en-US" sz="1800" b="0" dirty="0"/>
                        <a:t>（＠</a:t>
                      </a:r>
                      <a:r>
                        <a:rPr kumimoji="1" lang="en-US" altLang="ja-JP" sz="1800" b="0" dirty="0"/>
                        <a:t>100mm</a:t>
                      </a:r>
                      <a:r>
                        <a:rPr kumimoji="1" lang="ja-JP" altLang="en-US" sz="1800" b="0" dirty="0"/>
                        <a:t>程度）</a:t>
                      </a:r>
                      <a:endParaRPr kumimoji="1" lang="en-US" altLang="ja-JP" sz="1800" b="0" dirty="0"/>
                    </a:p>
                  </a:txBody>
                  <a:tcPr anchor="ctr" anchorCtr="1"/>
                </a:tc>
                <a:extLst>
                  <a:ext uri="{0D108BD9-81ED-4DB2-BD59-A6C34878D82A}">
                    <a16:rowId xmlns:a16="http://schemas.microsoft.com/office/drawing/2014/main" val="561981154"/>
                  </a:ext>
                </a:extLst>
              </a:tr>
              <a:tr h="1084328">
                <a:tc>
                  <a:txBody>
                    <a:bodyPr/>
                    <a:lstStyle/>
                    <a:p>
                      <a:pPr algn="ctr" fontAlgn="ctr"/>
                      <a:r>
                        <a:rPr kumimoji="1" lang="ja-JP" altLang="en-US" dirty="0"/>
                        <a:t>陶片浮き</a:t>
                      </a:r>
                      <a:r>
                        <a:rPr kumimoji="1" lang="en-US" altLang="ja-JP" dirty="0"/>
                        <a:t>or</a:t>
                      </a:r>
                    </a:p>
                    <a:p>
                      <a:pPr algn="ctr" fontAlgn="ctr"/>
                      <a:r>
                        <a:rPr kumimoji="1" lang="ja-JP" altLang="en-US" dirty="0"/>
                        <a:t>下地浮きの判別</a:t>
                      </a:r>
                      <a:r>
                        <a:rPr kumimoji="1" lang="en-US" altLang="ja-JP" baseline="30000" dirty="0"/>
                        <a:t>※</a:t>
                      </a:r>
                      <a:endParaRPr kumimoji="1" lang="ja-JP" altLang="en-US" baseline="30000" dirty="0"/>
                    </a:p>
                  </a:txBody>
                  <a:tcPr anchor="ctr" anchorCtr="1"/>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dirty="0"/>
                        <a:t>判別する</a:t>
                      </a:r>
                      <a:endParaRPr kumimoji="1" lang="ja-JP" altLang="en-US" dirty="0"/>
                    </a:p>
                  </a:txBody>
                  <a:tcPr anchor="ctr" anchorCtr="1"/>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dirty="0"/>
                        <a:t>判別せず</a:t>
                      </a:r>
                      <a:endParaRPr kumimoji="1" lang="en-US" altLang="ja-JP" sz="1800" b="0" dirty="0"/>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dirty="0"/>
                        <a:t>ただ浮いている</a:t>
                      </a:r>
                      <a:endParaRPr kumimoji="1" lang="en-US" altLang="ja-JP" sz="1800" b="0" dirty="0"/>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dirty="0"/>
                        <a:t>箇所を判別する</a:t>
                      </a:r>
                    </a:p>
                  </a:txBody>
                  <a:tcPr anchor="ctr" anchorCtr="1"/>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dirty="0"/>
                        <a:t>判別せず</a:t>
                      </a:r>
                      <a:endParaRPr kumimoji="1" lang="en-US" altLang="ja-JP" sz="1800" b="0" dirty="0"/>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dirty="0"/>
                        <a:t>ただ浮いている</a:t>
                      </a:r>
                      <a:endParaRPr kumimoji="1" lang="en-US" altLang="ja-JP" sz="1800" b="0" dirty="0"/>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dirty="0"/>
                        <a:t>箇所を判別する</a:t>
                      </a:r>
                    </a:p>
                  </a:txBody>
                  <a:tcPr anchor="ctr" anchorCtr="1"/>
                </a:tc>
                <a:extLst>
                  <a:ext uri="{0D108BD9-81ED-4DB2-BD59-A6C34878D82A}">
                    <a16:rowId xmlns:a16="http://schemas.microsoft.com/office/drawing/2014/main" val="1157073985"/>
                  </a:ext>
                </a:extLst>
              </a:tr>
              <a:tr h="1063341">
                <a:tc>
                  <a:txBody>
                    <a:bodyPr/>
                    <a:lstStyle/>
                    <a:p>
                      <a:pPr algn="ctr" fontAlgn="ctr"/>
                      <a:r>
                        <a:rPr kumimoji="1" lang="ja-JP" altLang="en-US" dirty="0"/>
                        <a:t>足場の種類</a:t>
                      </a:r>
                    </a:p>
                  </a:txBody>
                  <a:tcPr anchor="ctr" anchorCtr="1"/>
                </a:tc>
                <a:tc>
                  <a:txBody>
                    <a:bodyPr/>
                    <a:lstStyle/>
                    <a:p>
                      <a:pPr algn="ctr" fontAlgn="ctr"/>
                      <a:r>
                        <a:rPr kumimoji="1" lang="ja-JP" altLang="en-US" dirty="0"/>
                        <a:t>仮設足場・高所作業車・ゴンドラ</a:t>
                      </a:r>
                    </a:p>
                  </a:txBody>
                  <a:tcPr anchor="ctr" anchorCtr="1"/>
                </a:tc>
                <a:tc>
                  <a:txBody>
                    <a:bodyPr/>
                    <a:lstStyle/>
                    <a:p>
                      <a:pPr algn="ctr" fontAlgn="ctr"/>
                      <a:r>
                        <a:rPr kumimoji="1" lang="ja-JP" altLang="en-US" dirty="0"/>
                        <a:t>ロープアクセス</a:t>
                      </a:r>
                      <a:endParaRPr kumimoji="1" lang="en-US" altLang="ja-JP" dirty="0"/>
                    </a:p>
                    <a:p>
                      <a:pPr algn="ctr" fontAlgn="ctr"/>
                      <a:r>
                        <a:rPr kumimoji="1" lang="ja-JP" altLang="en-US" dirty="0"/>
                        <a:t>（脚立・立ち馬）</a:t>
                      </a:r>
                    </a:p>
                  </a:txBody>
                  <a:tcPr anchor="ctr" anchorCtr="1"/>
                </a:tc>
                <a:tc>
                  <a:txBody>
                    <a:bodyPr/>
                    <a:lstStyle/>
                    <a:p>
                      <a:pPr algn="ctr" fontAlgn="ctr"/>
                      <a:r>
                        <a:rPr kumimoji="1" lang="ja-JP" altLang="en-US" dirty="0"/>
                        <a:t>なし</a:t>
                      </a:r>
                      <a:endParaRPr kumimoji="1" lang="en-US" altLang="ja-JP" dirty="0"/>
                    </a:p>
                    <a:p>
                      <a:pPr algn="ctr" fontAlgn="ctr"/>
                      <a:r>
                        <a:rPr kumimoji="1" lang="ja-JP" altLang="en-US" dirty="0"/>
                        <a:t>（歩行範囲のみ）</a:t>
                      </a:r>
                    </a:p>
                  </a:txBody>
                  <a:tcPr anchor="ctr" anchorCtr="1"/>
                </a:tc>
                <a:extLst>
                  <a:ext uri="{0D108BD9-81ED-4DB2-BD59-A6C34878D82A}">
                    <a16:rowId xmlns:a16="http://schemas.microsoft.com/office/drawing/2014/main" val="1122328919"/>
                  </a:ext>
                </a:extLst>
              </a:tr>
              <a:tr h="802677">
                <a:tc>
                  <a:txBody>
                    <a:bodyPr/>
                    <a:lstStyle/>
                    <a:p>
                      <a:pPr algn="ctr" fontAlgn="ctr"/>
                      <a:r>
                        <a:rPr kumimoji="1" lang="ja-JP" altLang="en-US" dirty="0"/>
                        <a:t>打診範囲に対する</a:t>
                      </a:r>
                      <a:endParaRPr kumimoji="1" lang="en-US" altLang="ja-JP" dirty="0"/>
                    </a:p>
                    <a:p>
                      <a:pPr algn="ctr" fontAlgn="ctr"/>
                      <a:r>
                        <a:rPr kumimoji="1" lang="ja-JP" altLang="en-US" dirty="0"/>
                        <a:t>調査漏れの確率</a:t>
                      </a:r>
                    </a:p>
                  </a:txBody>
                  <a:tcPr anchor="ctr" anchorCtr="1"/>
                </a:tc>
                <a:tc>
                  <a:txBody>
                    <a:bodyPr/>
                    <a:lstStyle/>
                    <a:p>
                      <a:pPr algn="ctr" fontAlgn="ctr"/>
                      <a:r>
                        <a:rPr kumimoji="1" lang="ja-JP" altLang="en-US" dirty="0"/>
                        <a:t>０％</a:t>
                      </a:r>
                    </a:p>
                  </a:txBody>
                  <a:tcPr anchor="ctr" anchorCtr="1"/>
                </a:tc>
                <a:tc>
                  <a:txBody>
                    <a:bodyPr/>
                    <a:lstStyle/>
                    <a:p>
                      <a:pPr algn="ctr" fontAlgn="ctr"/>
                      <a:r>
                        <a:rPr kumimoji="1" lang="ja-JP" altLang="en-US" dirty="0"/>
                        <a:t>１％程度発生</a:t>
                      </a:r>
                    </a:p>
                  </a:txBody>
                  <a:tcPr anchor="ctr" anchorCtr="1"/>
                </a:tc>
                <a:tc>
                  <a:txBody>
                    <a:bodyPr/>
                    <a:lstStyle/>
                    <a:p>
                      <a:pPr algn="ctr" fontAlgn="ctr"/>
                      <a:r>
                        <a:rPr kumimoji="1" lang="en-US" altLang="ja-JP" dirty="0"/>
                        <a:t>40</a:t>
                      </a:r>
                      <a:r>
                        <a:rPr kumimoji="1" lang="ja-JP" altLang="en-US" dirty="0"/>
                        <a:t>％程度発生</a:t>
                      </a:r>
                    </a:p>
                  </a:txBody>
                  <a:tcPr anchor="ctr" anchorCtr="1"/>
                </a:tc>
                <a:extLst>
                  <a:ext uri="{0D108BD9-81ED-4DB2-BD59-A6C34878D82A}">
                    <a16:rowId xmlns:a16="http://schemas.microsoft.com/office/drawing/2014/main" val="402444304"/>
                  </a:ext>
                </a:extLst>
              </a:tr>
            </a:tbl>
          </a:graphicData>
        </a:graphic>
      </p:graphicFrame>
      <p:sp>
        <p:nvSpPr>
          <p:cNvPr id="3" name="テキスト ボックス 2">
            <a:extLst>
              <a:ext uri="{FF2B5EF4-FFF2-40B4-BE49-F238E27FC236}">
                <a16:creationId xmlns:a16="http://schemas.microsoft.com/office/drawing/2014/main" id="{A385A6D5-7E5E-4057-8DAD-8E9F8030E4D2}"/>
              </a:ext>
            </a:extLst>
          </p:cNvPr>
          <p:cNvSpPr txBox="1"/>
          <p:nvPr/>
        </p:nvSpPr>
        <p:spPr>
          <a:xfrm>
            <a:off x="1052946" y="6131461"/>
            <a:ext cx="4451927" cy="369332"/>
          </a:xfrm>
          <a:prstGeom prst="rect">
            <a:avLst/>
          </a:prstGeom>
          <a:noFill/>
        </p:spPr>
        <p:txBody>
          <a:bodyPr wrap="square" rtlCol="0">
            <a:spAutoFit/>
          </a:bodyPr>
          <a:lstStyle/>
          <a:p>
            <a:r>
              <a:rPr kumimoji="1" lang="en-US" altLang="ja-JP" dirty="0"/>
              <a:t>※PC</a:t>
            </a:r>
            <a:r>
              <a:rPr kumimoji="1" lang="ja-JP" altLang="en-US" dirty="0"/>
              <a:t>先付け工法の場合は陶片浮きのみ</a:t>
            </a:r>
          </a:p>
        </p:txBody>
      </p:sp>
    </p:spTree>
    <p:extLst>
      <p:ext uri="{BB962C8B-B14F-4D97-AF65-F5344CB8AC3E}">
        <p14:creationId xmlns:p14="http://schemas.microsoft.com/office/powerpoint/2010/main" val="35017027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F1803F8-4ADE-4447-A00E-D5722AD69854}"/>
              </a:ext>
            </a:extLst>
          </p:cNvPr>
          <p:cNvSpPr>
            <a:spLocks noGrp="1"/>
          </p:cNvSpPr>
          <p:nvPr>
            <p:ph type="title"/>
          </p:nvPr>
        </p:nvSpPr>
        <p:spPr>
          <a:xfrm>
            <a:off x="1945199" y="624110"/>
            <a:ext cx="6709273" cy="727612"/>
          </a:xfrm>
        </p:spPr>
        <p:txBody>
          <a:bodyPr>
            <a:normAutofit/>
          </a:bodyPr>
          <a:lstStyle/>
          <a:p>
            <a:r>
              <a:rPr kumimoji="1" lang="ja-JP" altLang="en-US" dirty="0"/>
              <a:t>調査方法「松」</a:t>
            </a:r>
          </a:p>
        </p:txBody>
      </p:sp>
      <p:pic>
        <p:nvPicPr>
          <p:cNvPr id="4" name="図 3">
            <a:extLst>
              <a:ext uri="{FF2B5EF4-FFF2-40B4-BE49-F238E27FC236}">
                <a16:creationId xmlns:a16="http://schemas.microsoft.com/office/drawing/2014/main" id="{E1CBC9AF-1FFC-40DF-A85D-F56D9D19C0E6}"/>
              </a:ext>
            </a:extLst>
          </p:cNvPr>
          <p:cNvPicPr>
            <a:picLocks noChangeAspect="1"/>
          </p:cNvPicPr>
          <p:nvPr/>
        </p:nvPicPr>
        <p:blipFill rotWithShape="1">
          <a:blip r:embed="rId2"/>
          <a:srcRect l="3421" t="13960" r="58684" b="36492"/>
          <a:stretch/>
        </p:blipFill>
        <p:spPr>
          <a:xfrm>
            <a:off x="2098245" y="3139748"/>
            <a:ext cx="6403180" cy="3240000"/>
          </a:xfrm>
          <a:prstGeom prst="rect">
            <a:avLst/>
          </a:prstGeom>
        </p:spPr>
      </p:pic>
      <p:sp>
        <p:nvSpPr>
          <p:cNvPr id="10" name="テキスト ボックス 9">
            <a:extLst>
              <a:ext uri="{FF2B5EF4-FFF2-40B4-BE49-F238E27FC236}">
                <a16:creationId xmlns:a16="http://schemas.microsoft.com/office/drawing/2014/main" id="{999477FF-CF12-4E72-B781-ED349B17932C}"/>
              </a:ext>
            </a:extLst>
          </p:cNvPr>
          <p:cNvSpPr txBox="1"/>
          <p:nvPr/>
        </p:nvSpPr>
        <p:spPr>
          <a:xfrm>
            <a:off x="1732145" y="1574818"/>
            <a:ext cx="7033164" cy="1200329"/>
          </a:xfrm>
          <a:prstGeom prst="rect">
            <a:avLst/>
          </a:prstGeom>
          <a:noFill/>
        </p:spPr>
        <p:txBody>
          <a:bodyPr wrap="square" rtlCol="0">
            <a:spAutoFit/>
          </a:bodyPr>
          <a:lstStyle/>
          <a:p>
            <a:r>
              <a:rPr kumimoji="1" lang="ja-JP" altLang="en-US" sz="2400" dirty="0"/>
              <a:t>打診棒を転がす間隔は</a:t>
            </a:r>
            <a:r>
              <a:rPr kumimoji="1" lang="en-US" altLang="ja-JP" sz="2400" u="sng" dirty="0">
                <a:solidFill>
                  <a:srgbClr val="FF0000"/>
                </a:solidFill>
              </a:rPr>
              <a:t>20mm</a:t>
            </a:r>
            <a:r>
              <a:rPr kumimoji="1" lang="ja-JP" altLang="en-US" sz="2400" dirty="0"/>
              <a:t>とする。</a:t>
            </a:r>
            <a:endParaRPr kumimoji="1" lang="en-US" altLang="ja-JP" sz="2400" dirty="0"/>
          </a:p>
          <a:p>
            <a:r>
              <a:rPr kumimoji="1" lang="ja-JP" altLang="en-US" sz="2400" dirty="0"/>
              <a:t>陶片浮き、下地浮きの</a:t>
            </a:r>
            <a:r>
              <a:rPr kumimoji="1" lang="ja-JP" altLang="en-US" sz="2400" u="sng" dirty="0">
                <a:solidFill>
                  <a:srgbClr val="FF0000"/>
                </a:solidFill>
              </a:rPr>
              <a:t>判別を行う。</a:t>
            </a:r>
            <a:endParaRPr kumimoji="1" lang="en-US" altLang="ja-JP" sz="2400" u="sng" dirty="0">
              <a:solidFill>
                <a:srgbClr val="FF0000"/>
              </a:solidFill>
            </a:endParaRPr>
          </a:p>
          <a:p>
            <a:r>
              <a:rPr kumimoji="1" lang="ja-JP" altLang="en-US" sz="2400" dirty="0"/>
              <a:t>この間隔で打診すると、</a:t>
            </a:r>
            <a:r>
              <a:rPr kumimoji="1" lang="ja-JP" altLang="en-US" sz="2400" u="sng" dirty="0">
                <a:solidFill>
                  <a:srgbClr val="FF0000"/>
                </a:solidFill>
              </a:rPr>
              <a:t>調査漏れが発生しない。</a:t>
            </a:r>
            <a:endParaRPr kumimoji="1" lang="en-US" altLang="ja-JP" sz="2400" u="sng" dirty="0">
              <a:solidFill>
                <a:srgbClr val="FF0000"/>
              </a:solidFill>
            </a:endParaRPr>
          </a:p>
        </p:txBody>
      </p:sp>
    </p:spTree>
    <p:extLst>
      <p:ext uri="{BB962C8B-B14F-4D97-AF65-F5344CB8AC3E}">
        <p14:creationId xmlns:p14="http://schemas.microsoft.com/office/powerpoint/2010/main" val="33424735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F1803F8-4ADE-4447-A00E-D5722AD69854}"/>
              </a:ext>
            </a:extLst>
          </p:cNvPr>
          <p:cNvSpPr>
            <a:spLocks noGrp="1"/>
          </p:cNvSpPr>
          <p:nvPr>
            <p:ph type="title"/>
          </p:nvPr>
        </p:nvSpPr>
        <p:spPr>
          <a:xfrm>
            <a:off x="1945199" y="624110"/>
            <a:ext cx="6709273" cy="727612"/>
          </a:xfrm>
        </p:spPr>
        <p:txBody>
          <a:bodyPr>
            <a:normAutofit/>
          </a:bodyPr>
          <a:lstStyle/>
          <a:p>
            <a:r>
              <a:rPr kumimoji="1" lang="ja-JP" altLang="en-US" dirty="0"/>
              <a:t>調査方法「竹」</a:t>
            </a:r>
          </a:p>
        </p:txBody>
      </p:sp>
      <p:pic>
        <p:nvPicPr>
          <p:cNvPr id="4" name="図 3">
            <a:extLst>
              <a:ext uri="{FF2B5EF4-FFF2-40B4-BE49-F238E27FC236}">
                <a16:creationId xmlns:a16="http://schemas.microsoft.com/office/drawing/2014/main" id="{3DF6139E-1755-49F0-ACE1-464669A13E54}"/>
              </a:ext>
            </a:extLst>
          </p:cNvPr>
          <p:cNvPicPr>
            <a:picLocks noChangeAspect="1"/>
          </p:cNvPicPr>
          <p:nvPr/>
        </p:nvPicPr>
        <p:blipFill rotWithShape="1">
          <a:blip r:embed="rId2"/>
          <a:srcRect l="3420" t="13620" r="58554" b="36400"/>
          <a:stretch/>
        </p:blipFill>
        <p:spPr>
          <a:xfrm>
            <a:off x="2114948" y="3138176"/>
            <a:ext cx="6369773" cy="3240000"/>
          </a:xfrm>
          <a:prstGeom prst="rect">
            <a:avLst/>
          </a:prstGeom>
        </p:spPr>
      </p:pic>
      <p:sp>
        <p:nvSpPr>
          <p:cNvPr id="7" name="テキスト ボックス 6">
            <a:extLst>
              <a:ext uri="{FF2B5EF4-FFF2-40B4-BE49-F238E27FC236}">
                <a16:creationId xmlns:a16="http://schemas.microsoft.com/office/drawing/2014/main" id="{E18AFDD1-DF46-49AA-97D1-B9BF235D9BC9}"/>
              </a:ext>
            </a:extLst>
          </p:cNvPr>
          <p:cNvSpPr txBox="1"/>
          <p:nvPr/>
        </p:nvSpPr>
        <p:spPr>
          <a:xfrm>
            <a:off x="1732145" y="1574818"/>
            <a:ext cx="7033164" cy="1200329"/>
          </a:xfrm>
          <a:prstGeom prst="rect">
            <a:avLst/>
          </a:prstGeom>
          <a:noFill/>
        </p:spPr>
        <p:txBody>
          <a:bodyPr wrap="square" rtlCol="0">
            <a:spAutoFit/>
          </a:bodyPr>
          <a:lstStyle/>
          <a:p>
            <a:r>
              <a:rPr kumimoji="1" lang="ja-JP" altLang="en-US" sz="2400" dirty="0"/>
              <a:t>打診棒を転がす間隔は</a:t>
            </a:r>
            <a:r>
              <a:rPr kumimoji="1" lang="en-US" altLang="ja-JP" sz="2400" u="sng" dirty="0">
                <a:solidFill>
                  <a:srgbClr val="FF0000"/>
                </a:solidFill>
              </a:rPr>
              <a:t>50mm</a:t>
            </a:r>
            <a:r>
              <a:rPr kumimoji="1" lang="ja-JP" altLang="en-US" sz="2400" dirty="0"/>
              <a:t>とする。</a:t>
            </a:r>
            <a:endParaRPr kumimoji="1" lang="en-US" altLang="ja-JP" sz="2400" dirty="0"/>
          </a:p>
          <a:p>
            <a:r>
              <a:rPr kumimoji="1" lang="ja-JP" altLang="en-US" sz="2400" dirty="0"/>
              <a:t>陶片浮き、下地浮きの</a:t>
            </a:r>
            <a:r>
              <a:rPr kumimoji="1" lang="ja-JP" altLang="en-US" sz="2400" u="sng" dirty="0">
                <a:solidFill>
                  <a:srgbClr val="FF0000"/>
                </a:solidFill>
              </a:rPr>
              <a:t>判別はしない。</a:t>
            </a:r>
            <a:endParaRPr kumimoji="1" lang="en-US" altLang="ja-JP" sz="2400" u="sng" dirty="0">
              <a:solidFill>
                <a:srgbClr val="FF0000"/>
              </a:solidFill>
            </a:endParaRPr>
          </a:p>
          <a:p>
            <a:r>
              <a:rPr kumimoji="1" lang="ja-JP" altLang="en-US" sz="2400" dirty="0"/>
              <a:t>この間隔で打診すると、</a:t>
            </a:r>
            <a:r>
              <a:rPr kumimoji="1" lang="ja-JP" altLang="en-US" sz="2400" u="sng" dirty="0">
                <a:solidFill>
                  <a:srgbClr val="FF0000"/>
                </a:solidFill>
              </a:rPr>
              <a:t>調査漏れが</a:t>
            </a:r>
            <a:r>
              <a:rPr kumimoji="1" lang="en-US" altLang="ja-JP" sz="2400" u="sng" dirty="0">
                <a:solidFill>
                  <a:srgbClr val="FF0000"/>
                </a:solidFill>
              </a:rPr>
              <a:t>1</a:t>
            </a:r>
            <a:r>
              <a:rPr kumimoji="1" lang="ja-JP" altLang="en-US" sz="2400" u="sng" dirty="0">
                <a:solidFill>
                  <a:srgbClr val="FF0000"/>
                </a:solidFill>
              </a:rPr>
              <a:t>％程度発生。</a:t>
            </a:r>
            <a:endParaRPr kumimoji="1" lang="ja-JP" altLang="en-US" sz="2000" u="sng" dirty="0">
              <a:solidFill>
                <a:srgbClr val="FF0000"/>
              </a:solidFill>
            </a:endParaRPr>
          </a:p>
        </p:txBody>
      </p:sp>
    </p:spTree>
    <p:extLst>
      <p:ext uri="{BB962C8B-B14F-4D97-AF65-F5344CB8AC3E}">
        <p14:creationId xmlns:p14="http://schemas.microsoft.com/office/powerpoint/2010/main" val="2096164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F1803F8-4ADE-4447-A00E-D5722AD69854}"/>
              </a:ext>
            </a:extLst>
          </p:cNvPr>
          <p:cNvSpPr>
            <a:spLocks noGrp="1"/>
          </p:cNvSpPr>
          <p:nvPr>
            <p:ph type="title"/>
          </p:nvPr>
        </p:nvSpPr>
        <p:spPr>
          <a:xfrm>
            <a:off x="1945199" y="624110"/>
            <a:ext cx="6709273" cy="727612"/>
          </a:xfrm>
        </p:spPr>
        <p:txBody>
          <a:bodyPr>
            <a:normAutofit/>
          </a:bodyPr>
          <a:lstStyle/>
          <a:p>
            <a:r>
              <a:rPr kumimoji="1" lang="ja-JP" altLang="en-US" dirty="0"/>
              <a:t>調査方法「梅」</a:t>
            </a:r>
          </a:p>
        </p:txBody>
      </p:sp>
      <p:pic>
        <p:nvPicPr>
          <p:cNvPr id="4" name="図 3">
            <a:extLst>
              <a:ext uri="{FF2B5EF4-FFF2-40B4-BE49-F238E27FC236}">
                <a16:creationId xmlns:a16="http://schemas.microsoft.com/office/drawing/2014/main" id="{065754D0-DFEC-4546-9C4F-D77FE7644FF5}"/>
              </a:ext>
            </a:extLst>
          </p:cNvPr>
          <p:cNvPicPr>
            <a:picLocks noChangeAspect="1"/>
          </p:cNvPicPr>
          <p:nvPr/>
        </p:nvPicPr>
        <p:blipFill rotWithShape="1">
          <a:blip r:embed="rId2"/>
          <a:srcRect l="3552" t="14301" r="58421" b="36060"/>
          <a:stretch/>
        </p:blipFill>
        <p:spPr>
          <a:xfrm>
            <a:off x="2093125" y="3143977"/>
            <a:ext cx="6413419" cy="3240000"/>
          </a:xfrm>
          <a:prstGeom prst="rect">
            <a:avLst/>
          </a:prstGeom>
        </p:spPr>
      </p:pic>
      <p:sp>
        <p:nvSpPr>
          <p:cNvPr id="7" name="テキスト ボックス 6">
            <a:extLst>
              <a:ext uri="{FF2B5EF4-FFF2-40B4-BE49-F238E27FC236}">
                <a16:creationId xmlns:a16="http://schemas.microsoft.com/office/drawing/2014/main" id="{076C3F5C-746E-4ACE-BCBA-E20DE46003B0}"/>
              </a:ext>
            </a:extLst>
          </p:cNvPr>
          <p:cNvSpPr txBox="1"/>
          <p:nvPr/>
        </p:nvSpPr>
        <p:spPr>
          <a:xfrm>
            <a:off x="1732145" y="1574818"/>
            <a:ext cx="7033164" cy="1200329"/>
          </a:xfrm>
          <a:prstGeom prst="rect">
            <a:avLst/>
          </a:prstGeom>
          <a:noFill/>
        </p:spPr>
        <p:txBody>
          <a:bodyPr wrap="square" rtlCol="0">
            <a:spAutoFit/>
          </a:bodyPr>
          <a:lstStyle/>
          <a:p>
            <a:r>
              <a:rPr kumimoji="1" lang="ja-JP" altLang="en-US" sz="2400" dirty="0"/>
              <a:t>打診棒を転がす間隔は</a:t>
            </a:r>
            <a:r>
              <a:rPr kumimoji="1" lang="en-US" altLang="ja-JP" sz="2400" u="sng" dirty="0">
                <a:solidFill>
                  <a:srgbClr val="FF0000"/>
                </a:solidFill>
              </a:rPr>
              <a:t>100mm</a:t>
            </a:r>
            <a:r>
              <a:rPr kumimoji="1" lang="ja-JP" altLang="en-US" sz="2400" dirty="0"/>
              <a:t>とする。</a:t>
            </a:r>
            <a:endParaRPr kumimoji="1" lang="en-US" altLang="ja-JP" sz="2400" dirty="0"/>
          </a:p>
          <a:p>
            <a:r>
              <a:rPr kumimoji="1" lang="ja-JP" altLang="en-US" sz="2400" dirty="0"/>
              <a:t>陶片浮き、下地浮きの</a:t>
            </a:r>
            <a:r>
              <a:rPr kumimoji="1" lang="ja-JP" altLang="en-US" sz="2400" u="sng" dirty="0">
                <a:solidFill>
                  <a:srgbClr val="FF0000"/>
                </a:solidFill>
              </a:rPr>
              <a:t>判別はしない。</a:t>
            </a:r>
            <a:endParaRPr kumimoji="1" lang="en-US" altLang="ja-JP" sz="2400" u="sng" dirty="0">
              <a:solidFill>
                <a:srgbClr val="FF0000"/>
              </a:solidFill>
            </a:endParaRPr>
          </a:p>
          <a:p>
            <a:r>
              <a:rPr kumimoji="1" lang="ja-JP" altLang="en-US" sz="2400" dirty="0"/>
              <a:t>この間隔で打診すると、</a:t>
            </a:r>
            <a:r>
              <a:rPr kumimoji="1" lang="ja-JP" altLang="en-US" sz="2400" u="sng" dirty="0">
                <a:solidFill>
                  <a:srgbClr val="FF0000"/>
                </a:solidFill>
              </a:rPr>
              <a:t>調査漏れが</a:t>
            </a:r>
            <a:r>
              <a:rPr kumimoji="1" lang="en-US" altLang="ja-JP" sz="2400" u="sng" dirty="0">
                <a:solidFill>
                  <a:srgbClr val="FF0000"/>
                </a:solidFill>
              </a:rPr>
              <a:t>40</a:t>
            </a:r>
            <a:r>
              <a:rPr kumimoji="1" lang="ja-JP" altLang="en-US" sz="2400" u="sng" dirty="0">
                <a:solidFill>
                  <a:srgbClr val="FF0000"/>
                </a:solidFill>
              </a:rPr>
              <a:t>％程度発生。</a:t>
            </a:r>
            <a:endParaRPr kumimoji="1" lang="ja-JP" altLang="en-US" sz="2000" u="sng" dirty="0">
              <a:solidFill>
                <a:srgbClr val="FF0000"/>
              </a:solidFill>
            </a:endParaRPr>
          </a:p>
        </p:txBody>
      </p:sp>
    </p:spTree>
    <p:extLst>
      <p:ext uri="{BB962C8B-B14F-4D97-AF65-F5344CB8AC3E}">
        <p14:creationId xmlns:p14="http://schemas.microsoft.com/office/powerpoint/2010/main" val="29303583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F1803F8-4ADE-4447-A00E-D5722AD69854}"/>
              </a:ext>
            </a:extLst>
          </p:cNvPr>
          <p:cNvSpPr>
            <a:spLocks noGrp="1"/>
          </p:cNvSpPr>
          <p:nvPr>
            <p:ph type="title"/>
          </p:nvPr>
        </p:nvSpPr>
        <p:spPr>
          <a:xfrm>
            <a:off x="1945199" y="624110"/>
            <a:ext cx="6709273" cy="727612"/>
          </a:xfrm>
        </p:spPr>
        <p:txBody>
          <a:bodyPr>
            <a:normAutofit fontScale="90000"/>
          </a:bodyPr>
          <a:lstStyle/>
          <a:p>
            <a:r>
              <a:rPr lang="ja-JP" altLang="en-US" dirty="0"/>
              <a:t>最後に</a:t>
            </a:r>
            <a:r>
              <a:rPr lang="en-US" altLang="ja-JP" dirty="0"/>
              <a:t>…</a:t>
            </a:r>
            <a:r>
              <a:rPr lang="ja-JP" altLang="en-US" dirty="0"/>
              <a:t>浮きと判定しないケースも</a:t>
            </a:r>
            <a:endParaRPr kumimoji="1" lang="ja-JP" altLang="en-US" dirty="0"/>
          </a:p>
        </p:txBody>
      </p:sp>
      <p:pic>
        <p:nvPicPr>
          <p:cNvPr id="7" name="図 6">
            <a:extLst>
              <a:ext uri="{FF2B5EF4-FFF2-40B4-BE49-F238E27FC236}">
                <a16:creationId xmlns:a16="http://schemas.microsoft.com/office/drawing/2014/main" id="{8FDDC1E4-3359-4D41-B4D5-3C12265256EB}"/>
              </a:ext>
            </a:extLst>
          </p:cNvPr>
          <p:cNvPicPr>
            <a:picLocks noChangeAspect="1"/>
          </p:cNvPicPr>
          <p:nvPr/>
        </p:nvPicPr>
        <p:blipFill>
          <a:blip r:embed="rId2"/>
          <a:stretch>
            <a:fillRect/>
          </a:stretch>
        </p:blipFill>
        <p:spPr>
          <a:xfrm>
            <a:off x="1185028" y="3287766"/>
            <a:ext cx="7469444" cy="3215109"/>
          </a:xfrm>
          <a:prstGeom prst="rect">
            <a:avLst/>
          </a:prstGeom>
        </p:spPr>
      </p:pic>
      <p:sp>
        <p:nvSpPr>
          <p:cNvPr id="8" name="テキスト ボックス 7">
            <a:extLst>
              <a:ext uri="{FF2B5EF4-FFF2-40B4-BE49-F238E27FC236}">
                <a16:creationId xmlns:a16="http://schemas.microsoft.com/office/drawing/2014/main" id="{5D01F313-3F5C-4DDE-95EC-A16A35B4AB07}"/>
              </a:ext>
            </a:extLst>
          </p:cNvPr>
          <p:cNvSpPr txBox="1"/>
          <p:nvPr/>
        </p:nvSpPr>
        <p:spPr>
          <a:xfrm>
            <a:off x="1637692" y="1747363"/>
            <a:ext cx="6596678" cy="1438855"/>
          </a:xfrm>
          <a:prstGeom prst="rect">
            <a:avLst/>
          </a:prstGeom>
          <a:noFill/>
          <a:ln w="12700">
            <a:noFill/>
          </a:ln>
        </p:spPr>
        <p:txBody>
          <a:bodyPr wrap="none" rtlCol="0">
            <a:spAutoFit/>
          </a:bodyPr>
          <a:lstStyle/>
          <a:p>
            <a:pPr>
              <a:lnSpc>
                <a:spcPct val="150000"/>
              </a:lnSpc>
            </a:pPr>
            <a:r>
              <a:rPr kumimoji="1" lang="ja-JP" altLang="en-US" sz="2000" dirty="0"/>
              <a:t>物件よっては、下記のような補修要領が定められている</a:t>
            </a:r>
            <a:endParaRPr kumimoji="1" lang="en-US" altLang="ja-JP" sz="2000" dirty="0"/>
          </a:p>
          <a:p>
            <a:pPr>
              <a:lnSpc>
                <a:spcPct val="150000"/>
              </a:lnSpc>
            </a:pPr>
            <a:r>
              <a:rPr kumimoji="1" lang="ja-JP" altLang="en-US" sz="2000" dirty="0"/>
              <a:t>場合があり、タイルの一部に生じている浮きは、浮きと</a:t>
            </a:r>
            <a:endParaRPr kumimoji="1" lang="en-US" altLang="ja-JP" sz="2000" dirty="0"/>
          </a:p>
          <a:p>
            <a:pPr>
              <a:lnSpc>
                <a:spcPct val="150000"/>
              </a:lnSpc>
            </a:pPr>
            <a:r>
              <a:rPr kumimoji="1" lang="ja-JP" altLang="en-US" sz="2000" dirty="0"/>
              <a:t>判定しないケースもある。</a:t>
            </a:r>
          </a:p>
        </p:txBody>
      </p:sp>
    </p:spTree>
    <p:extLst>
      <p:ext uri="{BB962C8B-B14F-4D97-AF65-F5344CB8AC3E}">
        <p14:creationId xmlns:p14="http://schemas.microsoft.com/office/powerpoint/2010/main" val="25708720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3252091-5072-42E7-B393-DED3D9EC9D3B}"/>
              </a:ext>
            </a:extLst>
          </p:cNvPr>
          <p:cNvSpPr>
            <a:spLocks noGrp="1"/>
          </p:cNvSpPr>
          <p:nvPr>
            <p:ph type="title"/>
          </p:nvPr>
        </p:nvSpPr>
        <p:spPr/>
        <p:txBody>
          <a:bodyPr/>
          <a:lstStyle/>
          <a:p>
            <a:r>
              <a:rPr lang="ja-JP" altLang="en-US" sz="3600" dirty="0">
                <a:solidFill>
                  <a:schemeClr val="tx1"/>
                </a:solidFill>
              </a:rPr>
              <a:t>打診調査とは</a:t>
            </a:r>
            <a:r>
              <a:rPr lang="en-US" altLang="ja-JP" sz="3600" dirty="0">
                <a:solidFill>
                  <a:schemeClr val="tx1"/>
                </a:solidFill>
              </a:rPr>
              <a:t>…</a:t>
            </a:r>
            <a:endParaRPr kumimoji="1" lang="ja-JP" altLang="en-US" dirty="0">
              <a:solidFill>
                <a:schemeClr val="tx1"/>
              </a:solidFill>
            </a:endParaRPr>
          </a:p>
        </p:txBody>
      </p:sp>
      <p:sp>
        <p:nvSpPr>
          <p:cNvPr id="3" name="タイトル 1">
            <a:extLst>
              <a:ext uri="{FF2B5EF4-FFF2-40B4-BE49-F238E27FC236}">
                <a16:creationId xmlns:a16="http://schemas.microsoft.com/office/drawing/2014/main" id="{4DC9E626-C967-4D39-834F-0CBF542DC310}"/>
              </a:ext>
            </a:extLst>
          </p:cNvPr>
          <p:cNvSpPr txBox="1">
            <a:spLocks/>
          </p:cNvSpPr>
          <p:nvPr/>
        </p:nvSpPr>
        <p:spPr>
          <a:xfrm>
            <a:off x="1771650" y="1979613"/>
            <a:ext cx="6915150" cy="3106737"/>
          </a:xfrm>
          <a:prstGeom prst="rect">
            <a:avLst/>
          </a:prstGeom>
        </p:spPr>
        <p:txBody>
          <a:bodyPr>
            <a:normAutofit fontScale="975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nSpc>
                <a:spcPct val="200000"/>
              </a:lnSpc>
            </a:pPr>
            <a:r>
              <a:rPr lang="ja-JP" altLang="en-US" sz="2100" dirty="0"/>
              <a:t>タイル仕上げまたはモルタル仕上げ面を打診棒等で叩いて、タイルやモルタル等に浮きがある場合に生じる打撃音の変化により、浮きの位置と程度の調査を行うものである。</a:t>
            </a:r>
            <a:endParaRPr lang="en-US" altLang="ja-JP" sz="2100" dirty="0"/>
          </a:p>
          <a:p>
            <a:endParaRPr lang="ja-JP" altLang="en-US" dirty="0"/>
          </a:p>
        </p:txBody>
      </p:sp>
    </p:spTree>
    <p:extLst>
      <p:ext uri="{BB962C8B-B14F-4D97-AF65-F5344CB8AC3E}">
        <p14:creationId xmlns:p14="http://schemas.microsoft.com/office/powerpoint/2010/main" val="17937105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F1803F8-4ADE-4447-A00E-D5722AD69854}"/>
              </a:ext>
            </a:extLst>
          </p:cNvPr>
          <p:cNvSpPr>
            <a:spLocks noGrp="1"/>
          </p:cNvSpPr>
          <p:nvPr>
            <p:ph type="title"/>
          </p:nvPr>
        </p:nvSpPr>
        <p:spPr/>
        <p:txBody>
          <a:bodyPr/>
          <a:lstStyle/>
          <a:p>
            <a:r>
              <a:rPr kumimoji="1" lang="ja-JP" altLang="en-US" dirty="0"/>
              <a:t>打診調査のポイント①</a:t>
            </a:r>
          </a:p>
        </p:txBody>
      </p:sp>
      <p:sp>
        <p:nvSpPr>
          <p:cNvPr id="3" name="タイトル 1">
            <a:extLst>
              <a:ext uri="{FF2B5EF4-FFF2-40B4-BE49-F238E27FC236}">
                <a16:creationId xmlns:a16="http://schemas.microsoft.com/office/drawing/2014/main" id="{4B67E905-D920-4A08-BF5F-26F4E0B2F042}"/>
              </a:ext>
            </a:extLst>
          </p:cNvPr>
          <p:cNvSpPr txBox="1">
            <a:spLocks/>
          </p:cNvSpPr>
          <p:nvPr/>
        </p:nvSpPr>
        <p:spPr>
          <a:xfrm>
            <a:off x="1771650" y="1979613"/>
            <a:ext cx="6915150" cy="4254277"/>
          </a:xfrm>
          <a:prstGeom prst="rect">
            <a:avLst/>
          </a:prstGeom>
        </p:spPr>
        <p:txBody>
          <a:bodyPr>
            <a:normAutofit fontScale="975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nSpc>
                <a:spcPct val="200000"/>
              </a:lnSpc>
            </a:pPr>
            <a:r>
              <a:rPr lang="ja-JP" altLang="en-US" sz="2100" dirty="0"/>
              <a:t>　ただ叩いて打音を確認し、異音をチェックしているだけの認識ではトラブルが生じます。</a:t>
            </a:r>
            <a:endParaRPr lang="en-US" altLang="ja-JP" sz="2100" dirty="0"/>
          </a:p>
          <a:p>
            <a:pPr>
              <a:lnSpc>
                <a:spcPct val="200000"/>
              </a:lnSpc>
            </a:pPr>
            <a:r>
              <a:rPr lang="ja-JP" altLang="en-US" sz="2100" dirty="0"/>
              <a:t>　案件ごとに発注者が求めている内容が異なります。</a:t>
            </a:r>
            <a:endParaRPr lang="en-US" altLang="ja-JP" sz="2100" dirty="0"/>
          </a:p>
          <a:p>
            <a:pPr>
              <a:lnSpc>
                <a:spcPct val="200000"/>
              </a:lnSpc>
            </a:pPr>
            <a:r>
              <a:rPr lang="ja-JP" altLang="en-US" sz="2100" dirty="0"/>
              <a:t>それを理解した上で「安全」、「品質」、「工程」を守ることが重要です。</a:t>
            </a:r>
            <a:endParaRPr lang="en-US" altLang="ja-JP" sz="2100" dirty="0"/>
          </a:p>
          <a:p>
            <a:endParaRPr lang="ja-JP" altLang="en-US" dirty="0"/>
          </a:p>
        </p:txBody>
      </p:sp>
    </p:spTree>
    <p:extLst>
      <p:ext uri="{BB962C8B-B14F-4D97-AF65-F5344CB8AC3E}">
        <p14:creationId xmlns:p14="http://schemas.microsoft.com/office/powerpoint/2010/main" val="39807475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F1803F8-4ADE-4447-A00E-D5722AD69854}"/>
              </a:ext>
            </a:extLst>
          </p:cNvPr>
          <p:cNvSpPr>
            <a:spLocks noGrp="1"/>
          </p:cNvSpPr>
          <p:nvPr>
            <p:ph type="title"/>
          </p:nvPr>
        </p:nvSpPr>
        <p:spPr>
          <a:xfrm>
            <a:off x="1945200" y="624110"/>
            <a:ext cx="6589200" cy="727612"/>
          </a:xfrm>
        </p:spPr>
        <p:txBody>
          <a:bodyPr/>
          <a:lstStyle/>
          <a:p>
            <a:r>
              <a:rPr kumimoji="1" lang="ja-JP" altLang="en-US" dirty="0"/>
              <a:t>打診調査のポイント②</a:t>
            </a:r>
          </a:p>
        </p:txBody>
      </p:sp>
      <p:sp>
        <p:nvSpPr>
          <p:cNvPr id="3" name="タイトル 1">
            <a:extLst>
              <a:ext uri="{FF2B5EF4-FFF2-40B4-BE49-F238E27FC236}">
                <a16:creationId xmlns:a16="http://schemas.microsoft.com/office/drawing/2014/main" id="{4B67E905-D920-4A08-BF5F-26F4E0B2F042}"/>
              </a:ext>
            </a:extLst>
          </p:cNvPr>
          <p:cNvSpPr txBox="1">
            <a:spLocks/>
          </p:cNvSpPr>
          <p:nvPr/>
        </p:nvSpPr>
        <p:spPr>
          <a:xfrm>
            <a:off x="1771650" y="2309031"/>
            <a:ext cx="6915150" cy="4254277"/>
          </a:xfrm>
          <a:prstGeom prst="rect">
            <a:avLst/>
          </a:prstGeom>
        </p:spPr>
        <p:txBody>
          <a:bodyPr>
            <a:normAutofit fontScale="975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nSpc>
                <a:spcPct val="150000"/>
              </a:lnSpc>
            </a:pPr>
            <a:r>
              <a:rPr lang="ja-JP" altLang="en-US" sz="2500" u="sng" dirty="0"/>
              <a:t>〇特定建築物の定期報告のための外壁調査</a:t>
            </a:r>
            <a:endParaRPr lang="en-US" altLang="ja-JP" sz="2500" u="sng" dirty="0"/>
          </a:p>
          <a:p>
            <a:pPr>
              <a:lnSpc>
                <a:spcPct val="150000"/>
              </a:lnSpc>
            </a:pPr>
            <a:r>
              <a:rPr lang="ja-JP" altLang="en-US" sz="2100" dirty="0"/>
              <a:t>　・なるべく低予算で調査したい。</a:t>
            </a:r>
            <a:endParaRPr lang="en-US" altLang="ja-JP" sz="2100" dirty="0"/>
          </a:p>
          <a:p>
            <a:pPr>
              <a:lnSpc>
                <a:spcPct val="150000"/>
              </a:lnSpc>
            </a:pPr>
            <a:r>
              <a:rPr lang="ja-JP" altLang="en-US" sz="2100" dirty="0"/>
              <a:t>　　高所作業車やゴンドラ、狭い場所であればロープア</a:t>
            </a:r>
            <a:endParaRPr lang="en-US" altLang="ja-JP" sz="2100" dirty="0"/>
          </a:p>
          <a:p>
            <a:pPr>
              <a:lnSpc>
                <a:spcPct val="150000"/>
              </a:lnSpc>
            </a:pPr>
            <a:r>
              <a:rPr lang="ja-JP" altLang="en-US" sz="2100" dirty="0"/>
              <a:t>　　クセス、さらにコストを落としたい場合、簡易に行</a:t>
            </a:r>
            <a:endParaRPr lang="en-US" altLang="ja-JP" sz="2100" dirty="0"/>
          </a:p>
          <a:p>
            <a:pPr>
              <a:lnSpc>
                <a:spcPct val="150000"/>
              </a:lnSpc>
            </a:pPr>
            <a:r>
              <a:rPr lang="ja-JP" altLang="en-US" sz="2100" dirty="0"/>
              <a:t>　　いたい場合は赤外線サーモグラフィ。</a:t>
            </a:r>
            <a:endParaRPr lang="en-US" altLang="ja-JP" sz="2100" dirty="0"/>
          </a:p>
          <a:p>
            <a:pPr>
              <a:lnSpc>
                <a:spcPct val="150000"/>
              </a:lnSpc>
            </a:pPr>
            <a:r>
              <a:rPr lang="ja-JP" altLang="en-US" sz="2500" u="sng" dirty="0"/>
              <a:t>〇工事予算算出のため、軽仮設で打診し</a:t>
            </a:r>
            <a:endParaRPr lang="en-US" altLang="ja-JP" sz="2500" u="sng" dirty="0"/>
          </a:p>
          <a:p>
            <a:pPr>
              <a:lnSpc>
                <a:spcPct val="150000"/>
              </a:lnSpc>
            </a:pPr>
            <a:r>
              <a:rPr lang="ja-JP" altLang="en-US" sz="2500" dirty="0"/>
              <a:t>　　　　　　　　　　　　　</a:t>
            </a:r>
            <a:r>
              <a:rPr lang="ja-JP" altLang="en-US" sz="2500" u="sng" dirty="0"/>
              <a:t>数量を把握したい。</a:t>
            </a:r>
            <a:endParaRPr lang="en-US" altLang="ja-JP" sz="2500" u="sng" dirty="0"/>
          </a:p>
          <a:p>
            <a:pPr>
              <a:lnSpc>
                <a:spcPct val="150000"/>
              </a:lnSpc>
            </a:pPr>
            <a:r>
              <a:rPr lang="ja-JP" altLang="en-US" sz="2500" u="sng" dirty="0"/>
              <a:t>〇工事のタイミングでの打診調査</a:t>
            </a:r>
            <a:endParaRPr lang="en-US" altLang="ja-JP" sz="2500" u="sng" dirty="0"/>
          </a:p>
          <a:p>
            <a:pPr>
              <a:lnSpc>
                <a:spcPct val="150000"/>
              </a:lnSpc>
            </a:pPr>
            <a:endParaRPr lang="ja-JP" altLang="en-US" dirty="0"/>
          </a:p>
        </p:txBody>
      </p:sp>
      <p:sp>
        <p:nvSpPr>
          <p:cNvPr id="4" name="タイトル 1">
            <a:extLst>
              <a:ext uri="{FF2B5EF4-FFF2-40B4-BE49-F238E27FC236}">
                <a16:creationId xmlns:a16="http://schemas.microsoft.com/office/drawing/2014/main" id="{AA62BDB9-A901-492A-AE37-D4EA6BA15B15}"/>
              </a:ext>
            </a:extLst>
          </p:cNvPr>
          <p:cNvSpPr txBox="1">
            <a:spLocks/>
          </p:cNvSpPr>
          <p:nvPr/>
        </p:nvSpPr>
        <p:spPr>
          <a:xfrm>
            <a:off x="2558941" y="1581419"/>
            <a:ext cx="4813409" cy="727612"/>
          </a:xfrm>
          <a:prstGeom prst="rect">
            <a:avLst/>
          </a:prstGeom>
        </p:spPr>
        <p:txBody>
          <a:bodyPr vert="horz" lIns="91440" tIns="45720" rIns="91440" bIns="45720" rtlCol="0" anchor="t">
            <a:normAutofit/>
          </a:bodyPr>
          <a:lstStyle>
            <a:lvl1pPr algn="l" defTabSz="457200" rtl="0" eaLnBrk="1" latinLnBrk="0" hangingPunct="1">
              <a:spcBef>
                <a:spcPct val="0"/>
              </a:spcBef>
              <a:buNone/>
              <a:defRPr kumimoji="1" sz="3600" kern="1200">
                <a:solidFill>
                  <a:schemeClr val="tx1">
                    <a:lumMod val="85000"/>
                    <a:lumOff val="15000"/>
                  </a:schemeClr>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r>
              <a:rPr lang="ja-JP" altLang="en-US" sz="2800" dirty="0"/>
              <a:t>発注者は何を求めているのか</a:t>
            </a:r>
          </a:p>
        </p:txBody>
      </p:sp>
    </p:spTree>
    <p:extLst>
      <p:ext uri="{BB962C8B-B14F-4D97-AF65-F5344CB8AC3E}">
        <p14:creationId xmlns:p14="http://schemas.microsoft.com/office/powerpoint/2010/main" val="23646172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F1803F8-4ADE-4447-A00E-D5722AD69854}"/>
              </a:ext>
            </a:extLst>
          </p:cNvPr>
          <p:cNvSpPr>
            <a:spLocks noGrp="1"/>
          </p:cNvSpPr>
          <p:nvPr>
            <p:ph type="title"/>
          </p:nvPr>
        </p:nvSpPr>
        <p:spPr>
          <a:xfrm>
            <a:off x="1945200" y="624110"/>
            <a:ext cx="6589200" cy="727612"/>
          </a:xfrm>
        </p:spPr>
        <p:txBody>
          <a:bodyPr/>
          <a:lstStyle/>
          <a:p>
            <a:r>
              <a:rPr kumimoji="1" lang="ja-JP" altLang="en-US" dirty="0"/>
              <a:t>打診調査のポイント③</a:t>
            </a:r>
          </a:p>
        </p:txBody>
      </p:sp>
      <p:sp>
        <p:nvSpPr>
          <p:cNvPr id="3" name="タイトル 1">
            <a:extLst>
              <a:ext uri="{FF2B5EF4-FFF2-40B4-BE49-F238E27FC236}">
                <a16:creationId xmlns:a16="http://schemas.microsoft.com/office/drawing/2014/main" id="{4B67E905-D920-4A08-BF5F-26F4E0B2F042}"/>
              </a:ext>
            </a:extLst>
          </p:cNvPr>
          <p:cNvSpPr txBox="1">
            <a:spLocks/>
          </p:cNvSpPr>
          <p:nvPr/>
        </p:nvSpPr>
        <p:spPr>
          <a:xfrm>
            <a:off x="1771650" y="2309032"/>
            <a:ext cx="6915150" cy="3031594"/>
          </a:xfrm>
          <a:prstGeom prst="rect">
            <a:avLst/>
          </a:prstGeom>
        </p:spPr>
        <p:txBody>
          <a:bodyPr>
            <a:normAutofit fontScale="975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nSpc>
                <a:spcPct val="200000"/>
              </a:lnSpc>
            </a:pPr>
            <a:r>
              <a:rPr lang="ja-JP" altLang="en-US" sz="2100" dirty="0"/>
              <a:t>・外壁の仕上げ、収まりを理解しておらず、打音だけで調</a:t>
            </a:r>
            <a:endParaRPr lang="en-US" altLang="ja-JP" sz="2100" dirty="0"/>
          </a:p>
          <a:p>
            <a:pPr>
              <a:lnSpc>
                <a:spcPct val="200000"/>
              </a:lnSpc>
            </a:pPr>
            <a:r>
              <a:rPr lang="ja-JP" altLang="en-US" sz="2100" dirty="0"/>
              <a:t>　査することはトラブルのもと。</a:t>
            </a:r>
            <a:endParaRPr lang="en-US" altLang="ja-JP" sz="2100" dirty="0"/>
          </a:p>
          <a:p>
            <a:pPr>
              <a:lnSpc>
                <a:spcPct val="200000"/>
              </a:lnSpc>
            </a:pPr>
            <a:r>
              <a:rPr lang="ja-JP" altLang="en-US" sz="2100" dirty="0"/>
              <a:t>・外壁の収まり次第で調査しなければいけないポイント、</a:t>
            </a:r>
            <a:endParaRPr lang="en-US" altLang="ja-JP" sz="2100" dirty="0"/>
          </a:p>
          <a:p>
            <a:pPr>
              <a:lnSpc>
                <a:spcPct val="200000"/>
              </a:lnSpc>
            </a:pPr>
            <a:r>
              <a:rPr lang="ja-JP" altLang="en-US" sz="2100" dirty="0"/>
              <a:t>　見落としてはいけないポイントが見えてくる。　　</a:t>
            </a:r>
            <a:endParaRPr lang="en-US" altLang="ja-JP" sz="2100" dirty="0"/>
          </a:p>
          <a:p>
            <a:pPr>
              <a:lnSpc>
                <a:spcPct val="150000"/>
              </a:lnSpc>
            </a:pPr>
            <a:endParaRPr lang="en-US" altLang="ja-JP" sz="2100" dirty="0"/>
          </a:p>
          <a:p>
            <a:pPr>
              <a:lnSpc>
                <a:spcPct val="150000"/>
              </a:lnSpc>
            </a:pPr>
            <a:endParaRPr lang="ja-JP" altLang="en-US" dirty="0"/>
          </a:p>
        </p:txBody>
      </p:sp>
    </p:spTree>
    <p:extLst>
      <p:ext uri="{BB962C8B-B14F-4D97-AF65-F5344CB8AC3E}">
        <p14:creationId xmlns:p14="http://schemas.microsoft.com/office/powerpoint/2010/main" val="17732501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F1803F8-4ADE-4447-A00E-D5722AD69854}"/>
              </a:ext>
            </a:extLst>
          </p:cNvPr>
          <p:cNvSpPr>
            <a:spLocks noGrp="1"/>
          </p:cNvSpPr>
          <p:nvPr>
            <p:ph type="title"/>
          </p:nvPr>
        </p:nvSpPr>
        <p:spPr>
          <a:xfrm>
            <a:off x="1945200" y="624110"/>
            <a:ext cx="6589200" cy="727612"/>
          </a:xfrm>
        </p:spPr>
        <p:txBody>
          <a:bodyPr/>
          <a:lstStyle/>
          <a:p>
            <a:r>
              <a:rPr kumimoji="1" lang="ja-JP" altLang="en-US" dirty="0"/>
              <a:t>外壁タイル張りの工法①</a:t>
            </a:r>
          </a:p>
        </p:txBody>
      </p:sp>
      <p:grpSp>
        <p:nvGrpSpPr>
          <p:cNvPr id="7" name="グループ化 6">
            <a:extLst>
              <a:ext uri="{FF2B5EF4-FFF2-40B4-BE49-F238E27FC236}">
                <a16:creationId xmlns:a16="http://schemas.microsoft.com/office/drawing/2014/main" id="{93682B0B-3674-4BCA-B13D-52C7EE717821}"/>
              </a:ext>
            </a:extLst>
          </p:cNvPr>
          <p:cNvGrpSpPr/>
          <p:nvPr/>
        </p:nvGrpSpPr>
        <p:grpSpPr>
          <a:xfrm>
            <a:off x="1427905" y="1319059"/>
            <a:ext cx="1928906" cy="2659431"/>
            <a:chOff x="4046899" y="1265222"/>
            <a:chExt cx="3138810" cy="4327556"/>
          </a:xfrm>
        </p:grpSpPr>
        <p:pic>
          <p:nvPicPr>
            <p:cNvPr id="4" name="図 3">
              <a:extLst>
                <a:ext uri="{FF2B5EF4-FFF2-40B4-BE49-F238E27FC236}">
                  <a16:creationId xmlns:a16="http://schemas.microsoft.com/office/drawing/2014/main" id="{4DF272C5-1084-4C3A-B97C-3BE5710B799F}"/>
                </a:ext>
              </a:extLst>
            </p:cNvPr>
            <p:cNvPicPr>
              <a:picLocks noChangeAspect="1"/>
            </p:cNvPicPr>
            <p:nvPr/>
          </p:nvPicPr>
          <p:blipFill>
            <a:blip r:embed="rId2"/>
            <a:stretch>
              <a:fillRect/>
            </a:stretch>
          </p:blipFill>
          <p:spPr>
            <a:xfrm>
              <a:off x="4046899" y="1265222"/>
              <a:ext cx="1050202" cy="4327556"/>
            </a:xfrm>
            <a:prstGeom prst="rect">
              <a:avLst/>
            </a:prstGeom>
          </p:spPr>
        </p:pic>
        <p:pic>
          <p:nvPicPr>
            <p:cNvPr id="6" name="図 5">
              <a:extLst>
                <a:ext uri="{FF2B5EF4-FFF2-40B4-BE49-F238E27FC236}">
                  <a16:creationId xmlns:a16="http://schemas.microsoft.com/office/drawing/2014/main" id="{21C72BAF-9153-4855-86FE-A67794472360}"/>
                </a:ext>
              </a:extLst>
            </p:cNvPr>
            <p:cNvPicPr>
              <a:picLocks noChangeAspect="1"/>
            </p:cNvPicPr>
            <p:nvPr/>
          </p:nvPicPr>
          <p:blipFill>
            <a:blip r:embed="rId3"/>
            <a:stretch>
              <a:fillRect/>
            </a:stretch>
          </p:blipFill>
          <p:spPr>
            <a:xfrm>
              <a:off x="5012877" y="1265222"/>
              <a:ext cx="2172832" cy="4327556"/>
            </a:xfrm>
            <a:prstGeom prst="rect">
              <a:avLst/>
            </a:prstGeom>
          </p:spPr>
        </p:pic>
      </p:grpSp>
      <p:pic>
        <p:nvPicPr>
          <p:cNvPr id="9" name="図 8" descr="ダイアグラム, 設計図&#10;&#10;自動的に生成された説明">
            <a:extLst>
              <a:ext uri="{FF2B5EF4-FFF2-40B4-BE49-F238E27FC236}">
                <a16:creationId xmlns:a16="http://schemas.microsoft.com/office/drawing/2014/main" id="{B22267D1-C0D0-4602-BD14-75161812D3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1319059"/>
            <a:ext cx="3619779" cy="2061809"/>
          </a:xfrm>
          <a:prstGeom prst="rect">
            <a:avLst/>
          </a:prstGeom>
        </p:spPr>
      </p:pic>
      <p:sp>
        <p:nvSpPr>
          <p:cNvPr id="10" name="テキスト ボックス 9">
            <a:extLst>
              <a:ext uri="{FF2B5EF4-FFF2-40B4-BE49-F238E27FC236}">
                <a16:creationId xmlns:a16="http://schemas.microsoft.com/office/drawing/2014/main" id="{BC50FD47-33A2-46C1-9F9C-CBDCCC4B4C14}"/>
              </a:ext>
            </a:extLst>
          </p:cNvPr>
          <p:cNvSpPr txBox="1"/>
          <p:nvPr/>
        </p:nvSpPr>
        <p:spPr>
          <a:xfrm>
            <a:off x="1530288" y="3914143"/>
            <a:ext cx="1565753" cy="369332"/>
          </a:xfrm>
          <a:prstGeom prst="rect">
            <a:avLst/>
          </a:prstGeom>
          <a:noFill/>
        </p:spPr>
        <p:txBody>
          <a:bodyPr wrap="square" rtlCol="0">
            <a:spAutoFit/>
          </a:bodyPr>
          <a:lstStyle/>
          <a:p>
            <a:pPr algn="ctr"/>
            <a:r>
              <a:rPr kumimoji="1" lang="ja-JP" altLang="en-US" dirty="0"/>
              <a:t>直張り工法</a:t>
            </a:r>
          </a:p>
        </p:txBody>
      </p:sp>
      <p:sp>
        <p:nvSpPr>
          <p:cNvPr id="11" name="テキスト ボックス 10">
            <a:extLst>
              <a:ext uri="{FF2B5EF4-FFF2-40B4-BE49-F238E27FC236}">
                <a16:creationId xmlns:a16="http://schemas.microsoft.com/office/drawing/2014/main" id="{84C2508D-BBF3-445D-A329-5C1202C6C192}"/>
              </a:ext>
            </a:extLst>
          </p:cNvPr>
          <p:cNvSpPr txBox="1"/>
          <p:nvPr/>
        </p:nvSpPr>
        <p:spPr>
          <a:xfrm>
            <a:off x="5570623" y="3429000"/>
            <a:ext cx="1928904" cy="369332"/>
          </a:xfrm>
          <a:prstGeom prst="rect">
            <a:avLst/>
          </a:prstGeom>
          <a:noFill/>
        </p:spPr>
        <p:txBody>
          <a:bodyPr wrap="square" rtlCol="0">
            <a:spAutoFit/>
          </a:bodyPr>
          <a:lstStyle/>
          <a:p>
            <a:pPr algn="ctr"/>
            <a:r>
              <a:rPr kumimoji="1" lang="ja-JP" altLang="en-US" dirty="0"/>
              <a:t>接着剤張り工法</a:t>
            </a:r>
          </a:p>
        </p:txBody>
      </p:sp>
      <p:pic>
        <p:nvPicPr>
          <p:cNvPr id="13" name="図 12" descr="ダイアグラム, 設計図&#10;&#10;自動的に生成された説明">
            <a:extLst>
              <a:ext uri="{FF2B5EF4-FFF2-40B4-BE49-F238E27FC236}">
                <a16:creationId xmlns:a16="http://schemas.microsoft.com/office/drawing/2014/main" id="{3DC254DB-F3A9-4FBF-8503-47D1EC14D8F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2495" y="4283475"/>
            <a:ext cx="3747049" cy="2061809"/>
          </a:xfrm>
          <a:prstGeom prst="rect">
            <a:avLst/>
          </a:prstGeom>
        </p:spPr>
      </p:pic>
      <p:pic>
        <p:nvPicPr>
          <p:cNvPr id="15" name="図 14" descr="ダイアグラム, 概略図&#10;&#10;自動的に生成された説明">
            <a:extLst>
              <a:ext uri="{FF2B5EF4-FFF2-40B4-BE49-F238E27FC236}">
                <a16:creationId xmlns:a16="http://schemas.microsoft.com/office/drawing/2014/main" id="{E8A2E313-47BF-4322-A43B-7BFF5E993CA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2000" y="4283475"/>
            <a:ext cx="4423602" cy="2061808"/>
          </a:xfrm>
          <a:prstGeom prst="rect">
            <a:avLst/>
          </a:prstGeom>
        </p:spPr>
      </p:pic>
      <p:sp>
        <p:nvSpPr>
          <p:cNvPr id="16" name="テキスト ボックス 15">
            <a:extLst>
              <a:ext uri="{FF2B5EF4-FFF2-40B4-BE49-F238E27FC236}">
                <a16:creationId xmlns:a16="http://schemas.microsoft.com/office/drawing/2014/main" id="{E231AD65-73DD-4A04-8FEA-D621A07A5450}"/>
              </a:ext>
            </a:extLst>
          </p:cNvPr>
          <p:cNvSpPr txBox="1"/>
          <p:nvPr/>
        </p:nvSpPr>
        <p:spPr>
          <a:xfrm>
            <a:off x="1750597" y="6345283"/>
            <a:ext cx="1928904" cy="369332"/>
          </a:xfrm>
          <a:prstGeom prst="rect">
            <a:avLst/>
          </a:prstGeom>
          <a:noFill/>
        </p:spPr>
        <p:txBody>
          <a:bodyPr wrap="square" rtlCol="0">
            <a:spAutoFit/>
          </a:bodyPr>
          <a:lstStyle/>
          <a:p>
            <a:pPr algn="ctr"/>
            <a:r>
              <a:rPr kumimoji="1" lang="ja-JP" altLang="en-US" dirty="0"/>
              <a:t>圧着張り工法</a:t>
            </a:r>
          </a:p>
        </p:txBody>
      </p:sp>
      <p:sp>
        <p:nvSpPr>
          <p:cNvPr id="17" name="テキスト ボックス 16">
            <a:extLst>
              <a:ext uri="{FF2B5EF4-FFF2-40B4-BE49-F238E27FC236}">
                <a16:creationId xmlns:a16="http://schemas.microsoft.com/office/drawing/2014/main" id="{ED2D8CB3-B7DA-40EB-BF40-1139BEF1F378}"/>
              </a:ext>
            </a:extLst>
          </p:cNvPr>
          <p:cNvSpPr txBox="1"/>
          <p:nvPr/>
        </p:nvSpPr>
        <p:spPr>
          <a:xfrm>
            <a:off x="5815544" y="6341326"/>
            <a:ext cx="2364203" cy="369332"/>
          </a:xfrm>
          <a:prstGeom prst="rect">
            <a:avLst/>
          </a:prstGeom>
          <a:noFill/>
        </p:spPr>
        <p:txBody>
          <a:bodyPr wrap="square" rtlCol="0">
            <a:spAutoFit/>
          </a:bodyPr>
          <a:lstStyle/>
          <a:p>
            <a:pPr algn="ctr"/>
            <a:r>
              <a:rPr kumimoji="1" lang="ja-JP" altLang="en-US" dirty="0"/>
              <a:t>改良圧着張り工法</a:t>
            </a:r>
          </a:p>
        </p:txBody>
      </p:sp>
    </p:spTree>
    <p:extLst>
      <p:ext uri="{BB962C8B-B14F-4D97-AF65-F5344CB8AC3E}">
        <p14:creationId xmlns:p14="http://schemas.microsoft.com/office/powerpoint/2010/main" val="10991907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F1803F8-4ADE-4447-A00E-D5722AD69854}"/>
              </a:ext>
            </a:extLst>
          </p:cNvPr>
          <p:cNvSpPr>
            <a:spLocks noGrp="1"/>
          </p:cNvSpPr>
          <p:nvPr>
            <p:ph type="title"/>
          </p:nvPr>
        </p:nvSpPr>
        <p:spPr>
          <a:xfrm>
            <a:off x="1945200" y="624110"/>
            <a:ext cx="6589200" cy="727612"/>
          </a:xfrm>
        </p:spPr>
        <p:txBody>
          <a:bodyPr/>
          <a:lstStyle/>
          <a:p>
            <a:r>
              <a:rPr kumimoji="1" lang="ja-JP" altLang="en-US" dirty="0"/>
              <a:t>外壁タイル張りの工法②</a:t>
            </a:r>
          </a:p>
        </p:txBody>
      </p:sp>
      <p:sp>
        <p:nvSpPr>
          <p:cNvPr id="10" name="テキスト ボックス 9">
            <a:extLst>
              <a:ext uri="{FF2B5EF4-FFF2-40B4-BE49-F238E27FC236}">
                <a16:creationId xmlns:a16="http://schemas.microsoft.com/office/drawing/2014/main" id="{BC50FD47-33A2-46C1-9F9C-CBDCCC4B4C14}"/>
              </a:ext>
            </a:extLst>
          </p:cNvPr>
          <p:cNvSpPr txBox="1"/>
          <p:nvPr/>
        </p:nvSpPr>
        <p:spPr>
          <a:xfrm>
            <a:off x="1790359" y="3477192"/>
            <a:ext cx="1565753" cy="369332"/>
          </a:xfrm>
          <a:prstGeom prst="rect">
            <a:avLst/>
          </a:prstGeom>
          <a:noFill/>
        </p:spPr>
        <p:txBody>
          <a:bodyPr wrap="square" rtlCol="0">
            <a:spAutoFit/>
          </a:bodyPr>
          <a:lstStyle/>
          <a:p>
            <a:pPr algn="ctr"/>
            <a:r>
              <a:rPr kumimoji="1" lang="ja-JP" altLang="en-US" dirty="0"/>
              <a:t>密着張り工法</a:t>
            </a:r>
          </a:p>
        </p:txBody>
      </p:sp>
      <p:sp>
        <p:nvSpPr>
          <p:cNvPr id="11" name="テキスト ボックス 10">
            <a:extLst>
              <a:ext uri="{FF2B5EF4-FFF2-40B4-BE49-F238E27FC236}">
                <a16:creationId xmlns:a16="http://schemas.microsoft.com/office/drawing/2014/main" id="{84C2508D-BBF3-445D-A329-5C1202C6C192}"/>
              </a:ext>
            </a:extLst>
          </p:cNvPr>
          <p:cNvSpPr txBox="1"/>
          <p:nvPr/>
        </p:nvSpPr>
        <p:spPr>
          <a:xfrm>
            <a:off x="5570623" y="3429000"/>
            <a:ext cx="2609124" cy="369332"/>
          </a:xfrm>
          <a:prstGeom prst="rect">
            <a:avLst/>
          </a:prstGeom>
          <a:noFill/>
        </p:spPr>
        <p:txBody>
          <a:bodyPr wrap="square" rtlCol="0">
            <a:spAutoFit/>
          </a:bodyPr>
          <a:lstStyle/>
          <a:p>
            <a:pPr algn="ctr"/>
            <a:r>
              <a:rPr kumimoji="1" lang="ja-JP" altLang="en-US" dirty="0"/>
              <a:t>改良積上げ張り工法</a:t>
            </a:r>
          </a:p>
        </p:txBody>
      </p:sp>
      <p:sp>
        <p:nvSpPr>
          <p:cNvPr id="16" name="テキスト ボックス 15">
            <a:extLst>
              <a:ext uri="{FF2B5EF4-FFF2-40B4-BE49-F238E27FC236}">
                <a16:creationId xmlns:a16="http://schemas.microsoft.com/office/drawing/2014/main" id="{E231AD65-73DD-4A04-8FEA-D621A07A5450}"/>
              </a:ext>
            </a:extLst>
          </p:cNvPr>
          <p:cNvSpPr txBox="1"/>
          <p:nvPr/>
        </p:nvSpPr>
        <p:spPr>
          <a:xfrm>
            <a:off x="1100184" y="6193604"/>
            <a:ext cx="2757673" cy="369332"/>
          </a:xfrm>
          <a:prstGeom prst="rect">
            <a:avLst/>
          </a:prstGeom>
          <a:noFill/>
        </p:spPr>
        <p:txBody>
          <a:bodyPr wrap="square" rtlCol="0">
            <a:spAutoFit/>
          </a:bodyPr>
          <a:lstStyle/>
          <a:p>
            <a:pPr algn="ctr"/>
            <a:r>
              <a:rPr kumimoji="1" lang="ja-JP" altLang="en-US" dirty="0"/>
              <a:t>モザイクタイル張り工法</a:t>
            </a:r>
          </a:p>
        </p:txBody>
      </p:sp>
      <p:sp>
        <p:nvSpPr>
          <p:cNvPr id="17" name="テキスト ボックス 16">
            <a:extLst>
              <a:ext uri="{FF2B5EF4-FFF2-40B4-BE49-F238E27FC236}">
                <a16:creationId xmlns:a16="http://schemas.microsoft.com/office/drawing/2014/main" id="{ED2D8CB3-B7DA-40EB-BF40-1139BEF1F378}"/>
              </a:ext>
            </a:extLst>
          </p:cNvPr>
          <p:cNvSpPr txBox="1"/>
          <p:nvPr/>
        </p:nvSpPr>
        <p:spPr>
          <a:xfrm>
            <a:off x="5815544" y="6220631"/>
            <a:ext cx="2364203" cy="369332"/>
          </a:xfrm>
          <a:prstGeom prst="rect">
            <a:avLst/>
          </a:prstGeom>
          <a:noFill/>
        </p:spPr>
        <p:txBody>
          <a:bodyPr wrap="square" rtlCol="0">
            <a:spAutoFit/>
          </a:bodyPr>
          <a:lstStyle/>
          <a:p>
            <a:pPr algn="ctr"/>
            <a:r>
              <a:rPr kumimoji="1" lang="ja-JP" altLang="en-US" dirty="0"/>
              <a:t>マスク張り工法</a:t>
            </a:r>
          </a:p>
        </p:txBody>
      </p:sp>
      <p:pic>
        <p:nvPicPr>
          <p:cNvPr id="5" name="図 4" descr="ダイアグラム&#10;&#10;自動的に生成された説明">
            <a:extLst>
              <a:ext uri="{FF2B5EF4-FFF2-40B4-BE49-F238E27FC236}">
                <a16:creationId xmlns:a16="http://schemas.microsoft.com/office/drawing/2014/main" id="{C7CEBDB1-F3BA-4864-BE2F-C861011F8D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4472" y="1419341"/>
            <a:ext cx="3997528" cy="2057851"/>
          </a:xfrm>
          <a:prstGeom prst="rect">
            <a:avLst/>
          </a:prstGeom>
        </p:spPr>
      </p:pic>
      <p:pic>
        <p:nvPicPr>
          <p:cNvPr id="12" name="図 11" descr="ダイアグラム, 設計図&#10;&#10;自動的に生成された説明">
            <a:extLst>
              <a:ext uri="{FF2B5EF4-FFF2-40B4-BE49-F238E27FC236}">
                <a16:creationId xmlns:a16="http://schemas.microsoft.com/office/drawing/2014/main" id="{F98BD90C-8F4B-454F-9F01-76A95BCD51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0285" y="1443436"/>
            <a:ext cx="4419491" cy="2009659"/>
          </a:xfrm>
          <a:prstGeom prst="rect">
            <a:avLst/>
          </a:prstGeom>
        </p:spPr>
      </p:pic>
      <p:pic>
        <p:nvPicPr>
          <p:cNvPr id="18" name="図 17" descr="ダイアグラム&#10;&#10;自動的に生成された説明">
            <a:extLst>
              <a:ext uri="{FF2B5EF4-FFF2-40B4-BE49-F238E27FC236}">
                <a16:creationId xmlns:a16="http://schemas.microsoft.com/office/drawing/2014/main" id="{9DBE3CC6-7CFB-4A11-8423-96688ADAB6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4472" y="4117091"/>
            <a:ext cx="3809099" cy="2053881"/>
          </a:xfrm>
          <a:prstGeom prst="rect">
            <a:avLst/>
          </a:prstGeom>
        </p:spPr>
      </p:pic>
      <p:pic>
        <p:nvPicPr>
          <p:cNvPr id="20" name="図 19" descr="ダイアグラム&#10;&#10;自動的に生成された説明">
            <a:extLst>
              <a:ext uri="{FF2B5EF4-FFF2-40B4-BE49-F238E27FC236}">
                <a16:creationId xmlns:a16="http://schemas.microsoft.com/office/drawing/2014/main" id="{15E476C0-182B-42E4-A67B-64B4D60C3B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97314" y="4157377"/>
            <a:ext cx="4000661" cy="2076513"/>
          </a:xfrm>
          <a:prstGeom prst="rect">
            <a:avLst/>
          </a:prstGeom>
        </p:spPr>
      </p:pic>
    </p:spTree>
    <p:extLst>
      <p:ext uri="{BB962C8B-B14F-4D97-AF65-F5344CB8AC3E}">
        <p14:creationId xmlns:p14="http://schemas.microsoft.com/office/powerpoint/2010/main" val="34359641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tint val="90000"/>
                <a:satMod val="92000"/>
                <a:lumMod val="120000"/>
              </a:schemeClr>
            </a:gs>
            <a:gs pos="100000">
              <a:schemeClr val="bg2">
                <a:shade val="98000"/>
                <a:satMod val="120000"/>
                <a:lumMod val="98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F1803F8-4ADE-4447-A00E-D5722AD69854}"/>
              </a:ext>
            </a:extLst>
          </p:cNvPr>
          <p:cNvSpPr>
            <a:spLocks noGrp="1"/>
          </p:cNvSpPr>
          <p:nvPr>
            <p:ph type="title"/>
          </p:nvPr>
        </p:nvSpPr>
        <p:spPr>
          <a:xfrm>
            <a:off x="1945200" y="624110"/>
            <a:ext cx="6589200" cy="727612"/>
          </a:xfrm>
        </p:spPr>
        <p:txBody>
          <a:bodyPr/>
          <a:lstStyle/>
          <a:p>
            <a:r>
              <a:rPr kumimoji="1" lang="ja-JP" altLang="en-US" dirty="0"/>
              <a:t>外壁タイル張りの工法③</a:t>
            </a:r>
          </a:p>
        </p:txBody>
      </p:sp>
      <p:sp>
        <p:nvSpPr>
          <p:cNvPr id="16" name="テキスト ボックス 15">
            <a:extLst>
              <a:ext uri="{FF2B5EF4-FFF2-40B4-BE49-F238E27FC236}">
                <a16:creationId xmlns:a16="http://schemas.microsoft.com/office/drawing/2014/main" id="{E231AD65-73DD-4A04-8FEA-D621A07A5450}"/>
              </a:ext>
            </a:extLst>
          </p:cNvPr>
          <p:cNvSpPr txBox="1"/>
          <p:nvPr/>
        </p:nvSpPr>
        <p:spPr>
          <a:xfrm>
            <a:off x="3433805" y="5716531"/>
            <a:ext cx="2757673" cy="369332"/>
          </a:xfrm>
          <a:prstGeom prst="rect">
            <a:avLst/>
          </a:prstGeom>
          <a:noFill/>
        </p:spPr>
        <p:txBody>
          <a:bodyPr wrap="square" rtlCol="0">
            <a:spAutoFit/>
          </a:bodyPr>
          <a:lstStyle/>
          <a:p>
            <a:pPr algn="ctr"/>
            <a:r>
              <a:rPr kumimoji="1" lang="en-US" altLang="ja-JP" dirty="0"/>
              <a:t>PC</a:t>
            </a:r>
            <a:r>
              <a:rPr kumimoji="1" lang="ja-JP" altLang="en-US" dirty="0"/>
              <a:t>先付け工法</a:t>
            </a:r>
          </a:p>
        </p:txBody>
      </p:sp>
      <p:pic>
        <p:nvPicPr>
          <p:cNvPr id="4" name="図 3" descr="ダイアグラム, 設計図&#10;&#10;自動的に生成された説明">
            <a:extLst>
              <a:ext uri="{FF2B5EF4-FFF2-40B4-BE49-F238E27FC236}">
                <a16:creationId xmlns:a16="http://schemas.microsoft.com/office/drawing/2014/main" id="{7D600EB1-70B5-4B3E-B0F1-9B4AD9B738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7643" y="1736316"/>
            <a:ext cx="3069998" cy="3978683"/>
          </a:xfrm>
          <a:prstGeom prst="rect">
            <a:avLst/>
          </a:prstGeom>
        </p:spPr>
      </p:pic>
    </p:spTree>
    <p:extLst>
      <p:ext uri="{BB962C8B-B14F-4D97-AF65-F5344CB8AC3E}">
        <p14:creationId xmlns:p14="http://schemas.microsoft.com/office/powerpoint/2010/main" val="34635468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図 14">
            <a:extLst>
              <a:ext uri="{FF2B5EF4-FFF2-40B4-BE49-F238E27FC236}">
                <a16:creationId xmlns:a16="http://schemas.microsoft.com/office/drawing/2014/main" id="{9FF1C65D-A247-4E0C-8790-0AD93C95FEF3}"/>
              </a:ext>
            </a:extLst>
          </p:cNvPr>
          <p:cNvPicPr>
            <a:picLocks noChangeAspect="1"/>
          </p:cNvPicPr>
          <p:nvPr/>
        </p:nvPicPr>
        <p:blipFill>
          <a:blip r:embed="rId2"/>
          <a:stretch>
            <a:fillRect/>
          </a:stretch>
        </p:blipFill>
        <p:spPr>
          <a:xfrm>
            <a:off x="3010684" y="4195110"/>
            <a:ext cx="2898228" cy="2038780"/>
          </a:xfrm>
          <a:prstGeom prst="rect">
            <a:avLst/>
          </a:prstGeom>
        </p:spPr>
      </p:pic>
      <p:sp>
        <p:nvSpPr>
          <p:cNvPr id="2" name="タイトル 1">
            <a:extLst>
              <a:ext uri="{FF2B5EF4-FFF2-40B4-BE49-F238E27FC236}">
                <a16:creationId xmlns:a16="http://schemas.microsoft.com/office/drawing/2014/main" id="{2F1803F8-4ADE-4447-A00E-D5722AD69854}"/>
              </a:ext>
            </a:extLst>
          </p:cNvPr>
          <p:cNvSpPr>
            <a:spLocks noGrp="1"/>
          </p:cNvSpPr>
          <p:nvPr>
            <p:ph type="title"/>
          </p:nvPr>
        </p:nvSpPr>
        <p:spPr>
          <a:xfrm>
            <a:off x="1945200" y="624110"/>
            <a:ext cx="6589200" cy="727612"/>
          </a:xfrm>
        </p:spPr>
        <p:txBody>
          <a:bodyPr/>
          <a:lstStyle/>
          <a:p>
            <a:r>
              <a:rPr lang="ja-JP" altLang="en-US" dirty="0"/>
              <a:t>石</a:t>
            </a:r>
            <a:r>
              <a:rPr kumimoji="1" lang="ja-JP" altLang="en-US" dirty="0"/>
              <a:t>張りの工法</a:t>
            </a:r>
          </a:p>
        </p:txBody>
      </p:sp>
      <p:pic>
        <p:nvPicPr>
          <p:cNvPr id="5" name="図 4">
            <a:extLst>
              <a:ext uri="{FF2B5EF4-FFF2-40B4-BE49-F238E27FC236}">
                <a16:creationId xmlns:a16="http://schemas.microsoft.com/office/drawing/2014/main" id="{B87B2686-E5D7-4C94-B084-284386A9CEF8}"/>
              </a:ext>
            </a:extLst>
          </p:cNvPr>
          <p:cNvPicPr>
            <a:picLocks noChangeAspect="1"/>
          </p:cNvPicPr>
          <p:nvPr/>
        </p:nvPicPr>
        <p:blipFill>
          <a:blip r:embed="rId3"/>
          <a:stretch>
            <a:fillRect/>
          </a:stretch>
        </p:blipFill>
        <p:spPr>
          <a:xfrm>
            <a:off x="618560" y="1396496"/>
            <a:ext cx="2459192" cy="2032504"/>
          </a:xfrm>
          <a:prstGeom prst="rect">
            <a:avLst/>
          </a:prstGeom>
        </p:spPr>
      </p:pic>
      <p:pic>
        <p:nvPicPr>
          <p:cNvPr id="9" name="図 8">
            <a:extLst>
              <a:ext uri="{FF2B5EF4-FFF2-40B4-BE49-F238E27FC236}">
                <a16:creationId xmlns:a16="http://schemas.microsoft.com/office/drawing/2014/main" id="{F1417EC3-8F7D-4220-B8B3-032848A5E364}"/>
              </a:ext>
            </a:extLst>
          </p:cNvPr>
          <p:cNvPicPr>
            <a:picLocks noChangeAspect="1"/>
          </p:cNvPicPr>
          <p:nvPr/>
        </p:nvPicPr>
        <p:blipFill>
          <a:blip r:embed="rId4"/>
          <a:stretch>
            <a:fillRect/>
          </a:stretch>
        </p:blipFill>
        <p:spPr>
          <a:xfrm>
            <a:off x="3282374" y="1401022"/>
            <a:ext cx="2426329" cy="2059664"/>
          </a:xfrm>
          <a:prstGeom prst="rect">
            <a:avLst/>
          </a:prstGeom>
        </p:spPr>
      </p:pic>
      <p:pic>
        <p:nvPicPr>
          <p:cNvPr id="11" name="図 10">
            <a:extLst>
              <a:ext uri="{FF2B5EF4-FFF2-40B4-BE49-F238E27FC236}">
                <a16:creationId xmlns:a16="http://schemas.microsoft.com/office/drawing/2014/main" id="{338C16CB-4757-42B4-8010-707CA1DBEE87}"/>
              </a:ext>
            </a:extLst>
          </p:cNvPr>
          <p:cNvPicPr>
            <a:picLocks noChangeAspect="1"/>
          </p:cNvPicPr>
          <p:nvPr/>
        </p:nvPicPr>
        <p:blipFill>
          <a:blip r:embed="rId5"/>
          <a:stretch>
            <a:fillRect/>
          </a:stretch>
        </p:blipFill>
        <p:spPr>
          <a:xfrm>
            <a:off x="6252720" y="1396496"/>
            <a:ext cx="2426329" cy="2064190"/>
          </a:xfrm>
          <a:prstGeom prst="rect">
            <a:avLst/>
          </a:prstGeom>
        </p:spPr>
      </p:pic>
      <p:pic>
        <p:nvPicPr>
          <p:cNvPr id="13" name="図 12">
            <a:extLst>
              <a:ext uri="{FF2B5EF4-FFF2-40B4-BE49-F238E27FC236}">
                <a16:creationId xmlns:a16="http://schemas.microsoft.com/office/drawing/2014/main" id="{47566A5C-85DB-4C51-AB66-5A9EA831E211}"/>
              </a:ext>
            </a:extLst>
          </p:cNvPr>
          <p:cNvPicPr>
            <a:picLocks noChangeAspect="1"/>
          </p:cNvPicPr>
          <p:nvPr/>
        </p:nvPicPr>
        <p:blipFill>
          <a:blip r:embed="rId6"/>
          <a:stretch>
            <a:fillRect/>
          </a:stretch>
        </p:blipFill>
        <p:spPr>
          <a:xfrm>
            <a:off x="608026" y="4209018"/>
            <a:ext cx="2674348" cy="2032504"/>
          </a:xfrm>
          <a:prstGeom prst="rect">
            <a:avLst/>
          </a:prstGeom>
        </p:spPr>
      </p:pic>
      <p:pic>
        <p:nvPicPr>
          <p:cNvPr id="17" name="図 16">
            <a:extLst>
              <a:ext uri="{FF2B5EF4-FFF2-40B4-BE49-F238E27FC236}">
                <a16:creationId xmlns:a16="http://schemas.microsoft.com/office/drawing/2014/main" id="{74D1F194-BA34-4F81-AA59-740B3A6A9919}"/>
              </a:ext>
            </a:extLst>
          </p:cNvPr>
          <p:cNvPicPr>
            <a:picLocks noChangeAspect="1"/>
          </p:cNvPicPr>
          <p:nvPr/>
        </p:nvPicPr>
        <p:blipFill>
          <a:blip r:embed="rId7"/>
          <a:stretch>
            <a:fillRect/>
          </a:stretch>
        </p:blipFill>
        <p:spPr>
          <a:xfrm>
            <a:off x="5908912" y="4209018"/>
            <a:ext cx="3113947" cy="2032503"/>
          </a:xfrm>
          <a:prstGeom prst="rect">
            <a:avLst/>
          </a:prstGeom>
        </p:spPr>
      </p:pic>
      <p:sp>
        <p:nvSpPr>
          <p:cNvPr id="18" name="テキスト ボックス 17">
            <a:extLst>
              <a:ext uri="{FF2B5EF4-FFF2-40B4-BE49-F238E27FC236}">
                <a16:creationId xmlns:a16="http://schemas.microsoft.com/office/drawing/2014/main" id="{437551F6-B1C6-415E-81C0-D125D67A2E90}"/>
              </a:ext>
            </a:extLst>
          </p:cNvPr>
          <p:cNvSpPr txBox="1"/>
          <p:nvPr/>
        </p:nvSpPr>
        <p:spPr>
          <a:xfrm>
            <a:off x="1065279" y="3429000"/>
            <a:ext cx="1565753" cy="369332"/>
          </a:xfrm>
          <a:prstGeom prst="rect">
            <a:avLst/>
          </a:prstGeom>
          <a:noFill/>
        </p:spPr>
        <p:txBody>
          <a:bodyPr wrap="square" rtlCol="0">
            <a:spAutoFit/>
          </a:bodyPr>
          <a:lstStyle/>
          <a:p>
            <a:pPr algn="ctr"/>
            <a:r>
              <a:rPr kumimoji="1" lang="ja-JP" altLang="en-US" dirty="0"/>
              <a:t>石積工法</a:t>
            </a:r>
          </a:p>
        </p:txBody>
      </p:sp>
      <p:sp>
        <p:nvSpPr>
          <p:cNvPr id="19" name="テキスト ボックス 18">
            <a:extLst>
              <a:ext uri="{FF2B5EF4-FFF2-40B4-BE49-F238E27FC236}">
                <a16:creationId xmlns:a16="http://schemas.microsoft.com/office/drawing/2014/main" id="{CAFDE68F-1B15-4D65-B555-984E2B1D01D7}"/>
              </a:ext>
            </a:extLst>
          </p:cNvPr>
          <p:cNvSpPr txBox="1"/>
          <p:nvPr/>
        </p:nvSpPr>
        <p:spPr>
          <a:xfrm>
            <a:off x="3676921" y="3429000"/>
            <a:ext cx="1565753" cy="369332"/>
          </a:xfrm>
          <a:prstGeom prst="rect">
            <a:avLst/>
          </a:prstGeom>
          <a:noFill/>
        </p:spPr>
        <p:txBody>
          <a:bodyPr wrap="square" rtlCol="0">
            <a:spAutoFit/>
          </a:bodyPr>
          <a:lstStyle/>
          <a:p>
            <a:pPr algn="ctr"/>
            <a:r>
              <a:rPr kumimoji="1" lang="ja-JP" altLang="en-US" dirty="0"/>
              <a:t>湿式工法</a:t>
            </a:r>
          </a:p>
        </p:txBody>
      </p:sp>
      <p:sp>
        <p:nvSpPr>
          <p:cNvPr id="20" name="テキスト ボックス 19">
            <a:extLst>
              <a:ext uri="{FF2B5EF4-FFF2-40B4-BE49-F238E27FC236}">
                <a16:creationId xmlns:a16="http://schemas.microsoft.com/office/drawing/2014/main" id="{D2C5D5D1-ADB0-4CC4-B180-1660F768CE1F}"/>
              </a:ext>
            </a:extLst>
          </p:cNvPr>
          <p:cNvSpPr txBox="1"/>
          <p:nvPr/>
        </p:nvSpPr>
        <p:spPr>
          <a:xfrm>
            <a:off x="6853258" y="3429000"/>
            <a:ext cx="1565753" cy="369332"/>
          </a:xfrm>
          <a:prstGeom prst="rect">
            <a:avLst/>
          </a:prstGeom>
          <a:noFill/>
        </p:spPr>
        <p:txBody>
          <a:bodyPr wrap="square" rtlCol="0">
            <a:spAutoFit/>
          </a:bodyPr>
          <a:lstStyle/>
          <a:p>
            <a:pPr algn="ctr"/>
            <a:r>
              <a:rPr kumimoji="1" lang="ja-JP" altLang="en-US" dirty="0"/>
              <a:t>帯とろ工法</a:t>
            </a:r>
          </a:p>
        </p:txBody>
      </p:sp>
      <p:sp>
        <p:nvSpPr>
          <p:cNvPr id="21" name="テキスト ボックス 20">
            <a:extLst>
              <a:ext uri="{FF2B5EF4-FFF2-40B4-BE49-F238E27FC236}">
                <a16:creationId xmlns:a16="http://schemas.microsoft.com/office/drawing/2014/main" id="{3C9BB9A2-63EB-4CB5-99B5-5B67E6ABB21B}"/>
              </a:ext>
            </a:extLst>
          </p:cNvPr>
          <p:cNvSpPr txBox="1"/>
          <p:nvPr/>
        </p:nvSpPr>
        <p:spPr>
          <a:xfrm>
            <a:off x="1065279" y="6242275"/>
            <a:ext cx="1565753" cy="369332"/>
          </a:xfrm>
          <a:prstGeom prst="rect">
            <a:avLst/>
          </a:prstGeom>
          <a:noFill/>
        </p:spPr>
        <p:txBody>
          <a:bodyPr wrap="square" rtlCol="0">
            <a:spAutoFit/>
          </a:bodyPr>
          <a:lstStyle/>
          <a:p>
            <a:pPr algn="ctr"/>
            <a:r>
              <a:rPr kumimoji="1" lang="ja-JP" altLang="en-US" dirty="0"/>
              <a:t>空積工法</a:t>
            </a:r>
          </a:p>
        </p:txBody>
      </p:sp>
      <p:sp>
        <p:nvSpPr>
          <p:cNvPr id="22" name="テキスト ボックス 21">
            <a:extLst>
              <a:ext uri="{FF2B5EF4-FFF2-40B4-BE49-F238E27FC236}">
                <a16:creationId xmlns:a16="http://schemas.microsoft.com/office/drawing/2014/main" id="{0F8E0385-55A8-4851-820F-FFBE0B19F461}"/>
              </a:ext>
            </a:extLst>
          </p:cNvPr>
          <p:cNvSpPr txBox="1"/>
          <p:nvPr/>
        </p:nvSpPr>
        <p:spPr>
          <a:xfrm>
            <a:off x="3676920" y="6267606"/>
            <a:ext cx="1761354" cy="369332"/>
          </a:xfrm>
          <a:prstGeom prst="rect">
            <a:avLst/>
          </a:prstGeom>
          <a:noFill/>
        </p:spPr>
        <p:txBody>
          <a:bodyPr wrap="square" rtlCol="0">
            <a:spAutoFit/>
          </a:bodyPr>
          <a:lstStyle/>
          <a:p>
            <a:pPr algn="ctr"/>
            <a:r>
              <a:rPr kumimoji="1" lang="ja-JP" altLang="en-US" dirty="0"/>
              <a:t>石先付</a:t>
            </a:r>
            <a:r>
              <a:rPr kumimoji="1" lang="en-US" altLang="ja-JP" dirty="0"/>
              <a:t>PC</a:t>
            </a:r>
            <a:r>
              <a:rPr kumimoji="1" lang="ja-JP" altLang="en-US" dirty="0"/>
              <a:t>工法</a:t>
            </a:r>
          </a:p>
        </p:txBody>
      </p:sp>
      <p:sp>
        <p:nvSpPr>
          <p:cNvPr id="23" name="テキスト ボックス 22">
            <a:extLst>
              <a:ext uri="{FF2B5EF4-FFF2-40B4-BE49-F238E27FC236}">
                <a16:creationId xmlns:a16="http://schemas.microsoft.com/office/drawing/2014/main" id="{D675D37D-810D-4E15-9B67-1986A37896C4}"/>
              </a:ext>
            </a:extLst>
          </p:cNvPr>
          <p:cNvSpPr txBox="1"/>
          <p:nvPr/>
        </p:nvSpPr>
        <p:spPr>
          <a:xfrm>
            <a:off x="6683007" y="6255429"/>
            <a:ext cx="1565753" cy="369332"/>
          </a:xfrm>
          <a:prstGeom prst="rect">
            <a:avLst/>
          </a:prstGeom>
          <a:noFill/>
        </p:spPr>
        <p:txBody>
          <a:bodyPr wrap="square" rtlCol="0">
            <a:spAutoFit/>
          </a:bodyPr>
          <a:lstStyle/>
          <a:p>
            <a:pPr algn="ctr"/>
            <a:r>
              <a:rPr kumimoji="1" lang="ja-JP" altLang="en-US" dirty="0"/>
              <a:t>乾式工法</a:t>
            </a:r>
          </a:p>
        </p:txBody>
      </p:sp>
    </p:spTree>
    <p:extLst>
      <p:ext uri="{BB962C8B-B14F-4D97-AF65-F5344CB8AC3E}">
        <p14:creationId xmlns:p14="http://schemas.microsoft.com/office/powerpoint/2010/main" val="2210003628"/>
      </p:ext>
    </p:extLst>
  </p:cSld>
  <p:clrMapOvr>
    <a:masterClrMapping/>
  </p:clrMapOvr>
</p:sld>
</file>

<file path=ppt/theme/theme1.xml><?xml version="1.0" encoding="utf-8"?>
<a:theme xmlns:a="http://schemas.openxmlformats.org/drawingml/2006/main" name="ウィスプ">
  <a:themeElements>
    <a:clrScheme name="ウィスプ">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ウィスプ">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ウィスプ">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docProps/app.xml><?xml version="1.0" encoding="utf-8"?>
<Properties xmlns="http://schemas.openxmlformats.org/officeDocument/2006/extended-properties" xmlns:vt="http://schemas.openxmlformats.org/officeDocument/2006/docPropsVTypes">
  <Template>Wisp</Template>
  <TotalTime>492</TotalTime>
  <Words>834</Words>
  <Application>Microsoft Office PowerPoint</Application>
  <PresentationFormat>画面に合わせる (4:3)</PresentationFormat>
  <Paragraphs>124</Paragraphs>
  <Slides>18</Slides>
  <Notes>0</Notes>
  <HiddenSlides>0</HiddenSlides>
  <MMClips>0</MMClips>
  <ScaleCrop>false</ScaleCrop>
  <HeadingPairs>
    <vt:vector size="6" baseType="variant">
      <vt:variant>
        <vt:lpstr>使用されているフォント</vt:lpstr>
      </vt:variant>
      <vt:variant>
        <vt:i4>3</vt:i4>
      </vt:variant>
      <vt:variant>
        <vt:lpstr>テーマ</vt:lpstr>
      </vt:variant>
      <vt:variant>
        <vt:i4>1</vt:i4>
      </vt:variant>
      <vt:variant>
        <vt:lpstr>スライド タイトル</vt:lpstr>
      </vt:variant>
      <vt:variant>
        <vt:i4>18</vt:i4>
      </vt:variant>
    </vt:vector>
  </HeadingPairs>
  <TitlesOfParts>
    <vt:vector size="22" baseType="lpstr">
      <vt:lpstr>Arial</vt:lpstr>
      <vt:lpstr>Century Gothic</vt:lpstr>
      <vt:lpstr>Wingdings 3</vt:lpstr>
      <vt:lpstr>ウィスプ</vt:lpstr>
      <vt:lpstr>ジャスト 外壁タイル打診調査方法 確立・検証</vt:lpstr>
      <vt:lpstr>打診調査とは…</vt:lpstr>
      <vt:lpstr>打診調査のポイント①</vt:lpstr>
      <vt:lpstr>打診調査のポイント②</vt:lpstr>
      <vt:lpstr>打診調査のポイント③</vt:lpstr>
      <vt:lpstr>外壁タイル張りの工法①</vt:lpstr>
      <vt:lpstr>外壁タイル張りの工法②</vt:lpstr>
      <vt:lpstr>外壁タイル張りの工法③</vt:lpstr>
      <vt:lpstr>石張りの工法</vt:lpstr>
      <vt:lpstr>打診調査を行うための仮設</vt:lpstr>
      <vt:lpstr>高所作業車での注意点</vt:lpstr>
      <vt:lpstr>ロープアクセスでの注意点</vt:lpstr>
      <vt:lpstr>打診調査の品質に影響するものは？ </vt:lpstr>
      <vt:lpstr>調査方法を松竹梅で確立・検証</vt:lpstr>
      <vt:lpstr>調査方法「松」</vt:lpstr>
      <vt:lpstr>調査方法「竹」</vt:lpstr>
      <vt:lpstr>調査方法「梅」</vt:lpstr>
      <vt:lpstr>最後に…浮きと判定しないケースも</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打診調査方法検証</dc:title>
  <dc:creator>矢野 毅</dc:creator>
  <cp:lastModifiedBy>ジャスト プラン81</cp:lastModifiedBy>
  <cp:revision>7</cp:revision>
  <dcterms:created xsi:type="dcterms:W3CDTF">2022-01-28T04:13:50Z</dcterms:created>
  <dcterms:modified xsi:type="dcterms:W3CDTF">2022-04-05T11:56:38Z</dcterms:modified>
</cp:coreProperties>
</file>